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60" r:id="rId5"/>
    <p:sldId id="261" r:id="rId6"/>
    <p:sldId id="262" r:id="rId7"/>
    <p:sldId id="264" r:id="rId8"/>
    <p:sldId id="263"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1839" autoAdjust="0"/>
  </p:normalViewPr>
  <p:slideViewPr>
    <p:cSldViewPr snapToGrid="0">
      <p:cViewPr varScale="1">
        <p:scale>
          <a:sx n="50" d="100"/>
          <a:sy n="50" d="100"/>
        </p:scale>
        <p:origin x="15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163C09-93F9-4EE3-BF59-4FD4C304B8FF}" type="datetimeFigureOut">
              <a:rPr lang="en-US" smtClean="0"/>
              <a:t>3/20/2022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94D8AD-4A31-4995-AF18-565A39C2B6C5}" type="slidenum">
              <a:rPr lang="en-US" smtClean="0"/>
              <a:t>‹#›</a:t>
            </a:fld>
            <a:endParaRPr lang="en-US"/>
          </a:p>
        </p:txBody>
      </p:sp>
    </p:spTree>
    <p:extLst>
      <p:ext uri="{BB962C8B-B14F-4D97-AF65-F5344CB8AC3E}">
        <p14:creationId xmlns:p14="http://schemas.microsoft.com/office/powerpoint/2010/main" val="3972866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94D8AD-4A31-4995-AF18-565A39C2B6C5}" type="slidenum">
              <a:rPr lang="en-US" smtClean="0"/>
              <a:t>1</a:t>
            </a:fld>
            <a:endParaRPr lang="en-US"/>
          </a:p>
        </p:txBody>
      </p:sp>
    </p:spTree>
    <p:extLst>
      <p:ext uri="{BB962C8B-B14F-4D97-AF65-F5344CB8AC3E}">
        <p14:creationId xmlns:p14="http://schemas.microsoft.com/office/powerpoint/2010/main" val="3522630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94D8AD-4A31-4995-AF18-565A39C2B6C5}" type="slidenum">
              <a:rPr lang="en-US" smtClean="0"/>
              <a:t>10</a:t>
            </a:fld>
            <a:endParaRPr lang="en-US"/>
          </a:p>
        </p:txBody>
      </p:sp>
    </p:spTree>
    <p:extLst>
      <p:ext uri="{BB962C8B-B14F-4D97-AF65-F5344CB8AC3E}">
        <p14:creationId xmlns:p14="http://schemas.microsoft.com/office/powerpoint/2010/main" val="570641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94D8AD-4A31-4995-AF18-565A39C2B6C5}" type="slidenum">
              <a:rPr lang="en-US" smtClean="0"/>
              <a:t>11</a:t>
            </a:fld>
            <a:endParaRPr lang="en-US"/>
          </a:p>
        </p:txBody>
      </p:sp>
    </p:spTree>
    <p:extLst>
      <p:ext uri="{BB962C8B-B14F-4D97-AF65-F5344CB8AC3E}">
        <p14:creationId xmlns:p14="http://schemas.microsoft.com/office/powerpoint/2010/main" val="1790931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mbria" panose="02040503050406030204" pitchFamily="18" charset="0"/>
                <a:ea typeface="Calibri" panose="020F0502020204030204" pitchFamily="34" charset="0"/>
                <a:cs typeface="Times New Roman" panose="02020603050405020304" pitchFamily="18" charset="0"/>
              </a:rPr>
              <a:t>If we're serious about diversity and inclusion, we must also be open to accommodating people with disabilities in the laboratory. This presentation will offer some thoughts, insights, ideas and resources to help institutions and individuals encourage and support people who might need workplace adaptations or who have a service animal.</a:t>
            </a:r>
            <a:endParaRPr lang="en-US" sz="1000" dirty="0"/>
          </a:p>
        </p:txBody>
      </p:sp>
      <p:sp>
        <p:nvSpPr>
          <p:cNvPr id="4" name="Slide Number Placeholder 3"/>
          <p:cNvSpPr>
            <a:spLocks noGrp="1"/>
          </p:cNvSpPr>
          <p:nvPr>
            <p:ph type="sldNum" sz="quarter" idx="5"/>
          </p:nvPr>
        </p:nvSpPr>
        <p:spPr/>
        <p:txBody>
          <a:bodyPr/>
          <a:lstStyle/>
          <a:p>
            <a:fld id="{F594D8AD-4A31-4995-AF18-565A39C2B6C5}" type="slidenum">
              <a:rPr lang="en-US" smtClean="0"/>
              <a:t>2</a:t>
            </a:fld>
            <a:endParaRPr lang="en-US"/>
          </a:p>
        </p:txBody>
      </p:sp>
    </p:spTree>
    <p:extLst>
      <p:ext uri="{BB962C8B-B14F-4D97-AF65-F5344CB8AC3E}">
        <p14:creationId xmlns:p14="http://schemas.microsoft.com/office/powerpoint/2010/main" val="2730443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mbria" panose="02040503050406030204" pitchFamily="18" charset="0"/>
                <a:ea typeface="Cambria" panose="02040503050406030204" pitchFamily="18" charset="0"/>
                <a:cs typeface="Times New Roman" panose="02020603050405020304" pitchFamily="18" charset="0"/>
              </a:rPr>
              <a:t>Early in my career with UC Davis, I worked with the Veterinary School on their safety program.  A researcher whose research focused on comparative feline genetics had hired a post-doc to work in the huge datasets the research group generated.  The post doc was a wheelchair user and, unbeknownst to the post-doc, the department had spent a considerable amount of money to create a specialized “accessible” workstation for her.  When the post-doc arrived, her wheelchair wouldn’t fit in the “accessible” workstation and a standard workstation was just fine for her.  The department had to go to significant expense to rip out the “accessible” workstation and replace it with a standard workstation.  When I discussed the situation with department leadership, they told me that they couldn’t ask the person anything about their needs for accommodation because it was “illegal” to ask.   You will note in this stock image the person can’t comfortably access the workstation without leaning forward in their chair and the arms of the chair won’t allow close in access to the keyboard and monitor.  This aspect may not be possible or may cause injury for some people.  The workstation needs to fit the person.</a:t>
            </a:r>
          </a:p>
          <a:p>
            <a:endParaRPr lang="en-US" dirty="0"/>
          </a:p>
        </p:txBody>
      </p:sp>
      <p:sp>
        <p:nvSpPr>
          <p:cNvPr id="4" name="Slide Number Placeholder 3"/>
          <p:cNvSpPr>
            <a:spLocks noGrp="1"/>
          </p:cNvSpPr>
          <p:nvPr>
            <p:ph type="sldNum" sz="quarter" idx="5"/>
          </p:nvPr>
        </p:nvSpPr>
        <p:spPr/>
        <p:txBody>
          <a:bodyPr/>
          <a:lstStyle/>
          <a:p>
            <a:fld id="{F594D8AD-4A31-4995-AF18-565A39C2B6C5}" type="slidenum">
              <a:rPr lang="en-US" smtClean="0"/>
              <a:t>3</a:t>
            </a:fld>
            <a:endParaRPr lang="en-US"/>
          </a:p>
        </p:txBody>
      </p:sp>
    </p:spTree>
    <p:extLst>
      <p:ext uri="{BB962C8B-B14F-4D97-AF65-F5344CB8AC3E}">
        <p14:creationId xmlns:p14="http://schemas.microsoft.com/office/powerpoint/2010/main" val="1438220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mbria" panose="02040503050406030204" pitchFamily="18" charset="0"/>
                <a:ea typeface="Cambria" panose="02040503050406030204" pitchFamily="18" charset="0"/>
                <a:cs typeface="Times New Roman" panose="02020603050405020304" pitchFamily="18" charset="0"/>
              </a:rPr>
              <a:t>This is a common misconception – that as a supervisor, administrator or colleague of a person with a disability you can’t ask that person about what accommodations they might need.  Of course, you can ask!  And you must ask.  You need to ask to be able to understand how to help this person be safe and successful in the workplace.  If the vet school department had just called up and asked the new post-doc what she needed for a workstation, they wouldn’t have had to replace what wasn’t going to work.  They didn’t even need to mention the post-doc’s wheelchair use – just the ask about needs for a workstation or other equipment.  Just a neutral query from the department about office/chair/phone needs would have been fine.  Having a good descriptor of essential job functions can guide the conversation.  This image is from the University of Washington, Working Together video. The Disabilities, Opportunities, Internetworking, and Technology Center has a wealth of creative information about accommodations and accessible solutions.</a:t>
            </a:r>
          </a:p>
          <a:p>
            <a:endParaRPr lang="en-US" dirty="0"/>
          </a:p>
        </p:txBody>
      </p:sp>
      <p:sp>
        <p:nvSpPr>
          <p:cNvPr id="4" name="Slide Number Placeholder 3"/>
          <p:cNvSpPr>
            <a:spLocks noGrp="1"/>
          </p:cNvSpPr>
          <p:nvPr>
            <p:ph type="sldNum" sz="quarter" idx="5"/>
          </p:nvPr>
        </p:nvSpPr>
        <p:spPr/>
        <p:txBody>
          <a:bodyPr/>
          <a:lstStyle/>
          <a:p>
            <a:fld id="{F594D8AD-4A31-4995-AF18-565A39C2B6C5}" type="slidenum">
              <a:rPr lang="en-US" smtClean="0"/>
              <a:t>4</a:t>
            </a:fld>
            <a:endParaRPr lang="en-US"/>
          </a:p>
        </p:txBody>
      </p:sp>
    </p:spTree>
    <p:extLst>
      <p:ext uri="{BB962C8B-B14F-4D97-AF65-F5344CB8AC3E}">
        <p14:creationId xmlns:p14="http://schemas.microsoft.com/office/powerpoint/2010/main" val="3633706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mbria" panose="02040503050406030204" pitchFamily="18" charset="0"/>
                <a:ea typeface="Cambria" panose="02040503050406030204" pitchFamily="18" charset="0"/>
                <a:cs typeface="Times New Roman" panose="02020603050405020304" pitchFamily="18" charset="0"/>
              </a:rPr>
              <a:t>When I encountered my first student with a service dog, I quickly discovered I would need to develop some guidance and documentation for the department.  The student, Shannyn, was willing to work with me to develop a behavior contract, (based on campus policy) for service dogs and a form to describe the student’s needs and the department agreements to support those needs.  I also worked with my colleague, Sheila Kennedy (now retired) at UC San Diego, to develop this document.  Sheila was helpful in making sure my language was inclusive and detailed enough to be helpful but didn’t stray into inappropriate territory of asking about medical information or justifying the need for accommodation.  This is where essential functions comes 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ambria" panose="02040503050406030204" pitchFamily="18" charset="0"/>
                <a:ea typeface="Cambria" panose="02040503050406030204" pitchFamily="18" charset="0"/>
              </a:rPr>
              <a:t>While I couldn’t ask Shannyn why she needed Memphis, she was delighted to talk about Memphis and to collaborate with me to develop guidelines for others.  She offered a fair amount of information about Memphis’ training and what he did for her – how he alerted, what should staff do if Memphis alerts, etc.  I have found that people will tell me additional, very helpful information, without my asking, if I just open the conversation.  “Tell me about your dog.”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594D8AD-4A31-4995-AF18-565A39C2B6C5}" type="slidenum">
              <a:rPr lang="en-US" smtClean="0"/>
              <a:t>5</a:t>
            </a:fld>
            <a:endParaRPr lang="en-US"/>
          </a:p>
        </p:txBody>
      </p:sp>
    </p:spTree>
    <p:extLst>
      <p:ext uri="{BB962C8B-B14F-4D97-AF65-F5344CB8AC3E}">
        <p14:creationId xmlns:p14="http://schemas.microsoft.com/office/powerpoint/2010/main" val="1721324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ambria" panose="02040503050406030204" pitchFamily="18" charset="0"/>
                <a:ea typeface="Cambria" panose="02040503050406030204" pitchFamily="18" charset="0"/>
              </a:rPr>
              <a:t>The term “service animal” has regulatory meaning and only dogs and miniature horses are recognized as service animals.  Emotional Support or Assistance animals – monkeys, cats, rats, reptiles, peacocks, chickens - are not recognized as service animals and not regarded as such under ADA.  There is language in the Fair Housing Act that deals with assistance animals but not ADA. Legitimate service dogs, in particular, are carefully trained to not engage when approached by another dog, even if attacked.  There are numerous cases where a service dog was attacked by someone’s pet, being passed off as an “assistance animal” and not properly trained to behave.  It can end a service dog’s career, if they are unable to recover from the trauma of the attack. </a:t>
            </a:r>
          </a:p>
          <a:p>
            <a:endParaRPr lang="en-US" dirty="0"/>
          </a:p>
        </p:txBody>
      </p:sp>
      <p:sp>
        <p:nvSpPr>
          <p:cNvPr id="4" name="Slide Number Placeholder 3"/>
          <p:cNvSpPr>
            <a:spLocks noGrp="1"/>
          </p:cNvSpPr>
          <p:nvPr>
            <p:ph type="sldNum" sz="quarter" idx="5"/>
          </p:nvPr>
        </p:nvSpPr>
        <p:spPr/>
        <p:txBody>
          <a:bodyPr/>
          <a:lstStyle/>
          <a:p>
            <a:fld id="{F594D8AD-4A31-4995-AF18-565A39C2B6C5}" type="slidenum">
              <a:rPr lang="en-US" smtClean="0"/>
              <a:t>6</a:t>
            </a:fld>
            <a:endParaRPr lang="en-US"/>
          </a:p>
        </p:txBody>
      </p:sp>
    </p:spTree>
    <p:extLst>
      <p:ext uri="{BB962C8B-B14F-4D97-AF65-F5344CB8AC3E}">
        <p14:creationId xmlns:p14="http://schemas.microsoft.com/office/powerpoint/2010/main" val="1371824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mbria" panose="02040503050406030204" pitchFamily="18" charset="0"/>
                <a:ea typeface="Cambria" panose="02040503050406030204" pitchFamily="18" charset="0"/>
                <a:cs typeface="Times New Roman" panose="02020603050405020304" pitchFamily="18" charset="0"/>
              </a:rPr>
              <a:t>I had the privilege of working with </a:t>
            </a:r>
            <a:r>
              <a:rPr lang="en-US" sz="1200" dirty="0" err="1">
                <a:effectLst/>
                <a:latin typeface="Cambria" panose="02040503050406030204" pitchFamily="18" charset="0"/>
                <a:ea typeface="Cambria" panose="02040503050406030204" pitchFamily="18" charset="0"/>
                <a:cs typeface="Times New Roman" panose="02020603050405020304" pitchFamily="18" charset="0"/>
              </a:rPr>
              <a:t>Hoby</a:t>
            </a:r>
            <a:r>
              <a:rPr lang="en-US" sz="1200" dirty="0">
                <a:effectLst/>
                <a:latin typeface="Cambria" panose="02040503050406030204" pitchFamily="18" charset="0"/>
                <a:ea typeface="Cambria" panose="02040503050406030204" pitchFamily="18" charset="0"/>
                <a:cs typeface="Times New Roman" panose="02020603050405020304" pitchFamily="18" charset="0"/>
              </a:rPr>
              <a:t> </a:t>
            </a:r>
            <a:r>
              <a:rPr lang="en-US" sz="1200" dirty="0" err="1">
                <a:effectLst/>
                <a:latin typeface="Cambria" panose="02040503050406030204" pitchFamily="18" charset="0"/>
                <a:ea typeface="Cambria" panose="02040503050406030204" pitchFamily="18" charset="0"/>
                <a:cs typeface="Times New Roman" panose="02020603050405020304" pitchFamily="18" charset="0"/>
              </a:rPr>
              <a:t>Wedler</a:t>
            </a:r>
            <a:r>
              <a:rPr lang="en-US" sz="1200" dirty="0">
                <a:effectLst/>
                <a:latin typeface="Cambria" panose="02040503050406030204" pitchFamily="18" charset="0"/>
                <a:ea typeface="Cambria" panose="02040503050406030204" pitchFamily="18" charset="0"/>
                <a:cs typeface="Times New Roman" panose="02020603050405020304" pitchFamily="18" charset="0"/>
              </a:rPr>
              <a:t>, who is blind and a PhD Chemistry graduate from UC Davis.  Working with his PI, </a:t>
            </a:r>
            <a:r>
              <a:rPr lang="en-US" sz="1200" dirty="0" err="1">
                <a:effectLst/>
                <a:latin typeface="Cambria" panose="02040503050406030204" pitchFamily="18" charset="0"/>
                <a:ea typeface="Cambria" panose="02040503050406030204" pitchFamily="18" charset="0"/>
                <a:cs typeface="Times New Roman" panose="02020603050405020304" pitchFamily="18" charset="0"/>
              </a:rPr>
              <a:t>Hoby</a:t>
            </a:r>
            <a:r>
              <a:rPr lang="en-US" sz="1200" dirty="0">
                <a:effectLst/>
                <a:latin typeface="Cambria" panose="02040503050406030204" pitchFamily="18" charset="0"/>
                <a:ea typeface="Cambria" panose="02040503050406030204" pitchFamily="18" charset="0"/>
                <a:cs typeface="Times New Roman" panose="02020603050405020304" pitchFamily="18" charset="0"/>
              </a:rPr>
              <a:t> had developed a methodology to build  3D molecular models for students who are BVI.  We also discussed in detail expectations of what a lab aide should do for a student who needs one.  This discussion was very helpful as I continued to work with students who had disabilities and needed a lab aide.  His perspective as a person who needed accommodations but who did not accept limitations was illuminating to me.  </a:t>
            </a:r>
            <a:r>
              <a:rPr lang="en-US" sz="1200" dirty="0" err="1">
                <a:effectLst/>
                <a:latin typeface="Cambria" panose="02040503050406030204" pitchFamily="18" charset="0"/>
                <a:ea typeface="Cambria" panose="02040503050406030204" pitchFamily="18" charset="0"/>
                <a:cs typeface="Times New Roman" panose="02020603050405020304" pitchFamily="18" charset="0"/>
              </a:rPr>
              <a:t>Hoby</a:t>
            </a:r>
            <a:r>
              <a:rPr lang="en-US" sz="1200" dirty="0">
                <a:effectLst/>
                <a:latin typeface="Cambria" panose="02040503050406030204" pitchFamily="18" charset="0"/>
                <a:ea typeface="Cambria" panose="02040503050406030204" pitchFamily="18" charset="0"/>
                <a:cs typeface="Times New Roman" panose="02020603050405020304" pitchFamily="18" charset="0"/>
              </a:rPr>
              <a:t> has been wildly successful, taking his scientific knowledge and abilities as a blind person to create several companies, including a non-profit called Accessible Science.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mbria" panose="02040503050406030204" pitchFamily="18" charset="0"/>
                <a:ea typeface="Cambria" panose="02040503050406030204" pitchFamily="18" charset="0"/>
                <a:cs typeface="Times New Roman" panose="02020603050405020304" pitchFamily="18" charset="0"/>
              </a:rPr>
              <a:t>Fast forward several years and I met with a student who told me he had a degenerative eye condition.  His visual acuity was okay early in the day but as the day wore on and he tired, he became more and more visually impaired.  Early in the quarter, he thought he might be able to manage lab without a lab aide.  We had an honest conversation about his condition and how he felt about hiring a lab aide.  He decided to try to not have a lab aide and for the first few weeks, seemed to manage.  But as the quarter evolved and the workload increased, it became much more difficult for him to maintain the level of energy necessary to be able to see well enough to accomplish lab work.  We met again and he decided to engage a lab aide.  I was happy to find out at the end of the quarter that he’d been successful with his lab aide and was planning on continuing in chemistry.</a:t>
            </a:r>
          </a:p>
          <a:p>
            <a:endParaRPr lang="en-US" dirty="0"/>
          </a:p>
        </p:txBody>
      </p:sp>
      <p:sp>
        <p:nvSpPr>
          <p:cNvPr id="4" name="Slide Number Placeholder 3"/>
          <p:cNvSpPr>
            <a:spLocks noGrp="1"/>
          </p:cNvSpPr>
          <p:nvPr>
            <p:ph type="sldNum" sz="quarter" idx="5"/>
          </p:nvPr>
        </p:nvSpPr>
        <p:spPr/>
        <p:txBody>
          <a:bodyPr/>
          <a:lstStyle/>
          <a:p>
            <a:fld id="{F594D8AD-4A31-4995-AF18-565A39C2B6C5}" type="slidenum">
              <a:rPr lang="en-US" smtClean="0"/>
              <a:t>7</a:t>
            </a:fld>
            <a:endParaRPr lang="en-US"/>
          </a:p>
        </p:txBody>
      </p:sp>
    </p:spTree>
    <p:extLst>
      <p:ext uri="{BB962C8B-B14F-4D97-AF65-F5344CB8AC3E}">
        <p14:creationId xmlns:p14="http://schemas.microsoft.com/office/powerpoint/2010/main" val="3528338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Approach these conversations with a collaborative mindset. Create an atmosphere of trust and respect so that people with disabilities will come to you for advice and help. Realize that people with disabilities have clawed and fought their way to your institution.  They are smart and capable, and they know what they need.</a:t>
            </a:r>
          </a:p>
          <a:p>
            <a:pPr marL="0" marR="0">
              <a:lnSpc>
                <a:spcPct val="107000"/>
              </a:lnSpc>
              <a:spcBef>
                <a:spcPts val="0"/>
              </a:spcBef>
              <a:spcAft>
                <a:spcPts val="80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Be as neutral as possible in your language.  Understand the physical requirements of the work the person will need to do and ask about their ability to accomplish those tasks.  Will they need an accommodation to accomplish certain tasks?  It could be as simple as a larger handle on a faucet or larger numbers in a readout.</a:t>
            </a:r>
          </a:p>
          <a:p>
            <a:pPr marL="0" marR="0">
              <a:lnSpc>
                <a:spcPct val="107000"/>
              </a:lnSpc>
              <a:spcBef>
                <a:spcPts val="0"/>
              </a:spcBef>
              <a:spcAft>
                <a:spcPts val="800"/>
              </a:spcAft>
            </a:pP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lnSpc>
                <a:spcPct val="107000"/>
              </a:lnSpc>
              <a:spcBef>
                <a:spcPts val="0"/>
              </a:spcBef>
              <a:spcAft>
                <a:spcPts val="80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If they present with a service dog, ask them to tell you about their dog.  If you listen carefully, you’ll find out all the information you need to know about what work the dog does for their person.  You can and must have behavior expectations for the service dog.</a:t>
            </a:r>
          </a:p>
          <a:p>
            <a:pPr marL="0" marR="0">
              <a:lnSpc>
                <a:spcPct val="107000"/>
              </a:lnSpc>
              <a:spcBef>
                <a:spcPts val="0"/>
              </a:spcBef>
              <a:spcAft>
                <a:spcPts val="800"/>
              </a:spcAft>
            </a:pP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p>
            <a:pPr marL="0" marR="0">
              <a:lnSpc>
                <a:spcPct val="107000"/>
              </a:lnSpc>
              <a:spcBef>
                <a:spcPts val="0"/>
              </a:spcBef>
              <a:spcAft>
                <a:spcPts val="80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And it’s very important for you to document the agreements you make with the person requesting accommodation.  You may have a disability services office that will work with people to accommodate additional time on exams or a certain type of venue to work in, etc.  But most of these offices don’t have experience with laboratory work.</a:t>
            </a:r>
          </a:p>
          <a:p>
            <a:endParaRPr lang="en-US" dirty="0"/>
          </a:p>
        </p:txBody>
      </p:sp>
      <p:sp>
        <p:nvSpPr>
          <p:cNvPr id="4" name="Slide Number Placeholder 3"/>
          <p:cNvSpPr>
            <a:spLocks noGrp="1"/>
          </p:cNvSpPr>
          <p:nvPr>
            <p:ph type="sldNum" sz="quarter" idx="5"/>
          </p:nvPr>
        </p:nvSpPr>
        <p:spPr/>
        <p:txBody>
          <a:bodyPr/>
          <a:lstStyle/>
          <a:p>
            <a:fld id="{F594D8AD-4A31-4995-AF18-565A39C2B6C5}" type="slidenum">
              <a:rPr lang="en-US" smtClean="0"/>
              <a:t>8</a:t>
            </a:fld>
            <a:endParaRPr lang="en-US"/>
          </a:p>
        </p:txBody>
      </p:sp>
    </p:spTree>
    <p:extLst>
      <p:ext uri="{BB962C8B-B14F-4D97-AF65-F5344CB8AC3E}">
        <p14:creationId xmlns:p14="http://schemas.microsoft.com/office/powerpoint/2010/main" val="3883113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mbria" panose="02040503050406030204" pitchFamily="18" charset="0"/>
                <a:ea typeface="Calibri" panose="020F0502020204030204" pitchFamily="34" charset="0"/>
                <a:cs typeface="Times New Roman" panose="02020603050405020304" pitchFamily="18" charset="0"/>
              </a:rPr>
              <a:t>People with disabilities have much to teach the able-bodied about tenacity, advocacy and creativity.  And to contribute these same traits to the workplace.  If we approach these conversations with a listening heart, a collaborative mindset, and a positive attitude, we can learn a lot together.</a:t>
            </a:r>
            <a:endParaRPr lang="en-US" sz="1000" dirty="0"/>
          </a:p>
        </p:txBody>
      </p:sp>
      <p:sp>
        <p:nvSpPr>
          <p:cNvPr id="4" name="Slide Number Placeholder 3"/>
          <p:cNvSpPr>
            <a:spLocks noGrp="1"/>
          </p:cNvSpPr>
          <p:nvPr>
            <p:ph type="sldNum" sz="quarter" idx="5"/>
          </p:nvPr>
        </p:nvSpPr>
        <p:spPr/>
        <p:txBody>
          <a:bodyPr/>
          <a:lstStyle/>
          <a:p>
            <a:fld id="{F594D8AD-4A31-4995-AF18-565A39C2B6C5}" type="slidenum">
              <a:rPr lang="en-US" smtClean="0"/>
              <a:t>9</a:t>
            </a:fld>
            <a:endParaRPr lang="en-US"/>
          </a:p>
        </p:txBody>
      </p:sp>
    </p:spTree>
    <p:extLst>
      <p:ext uri="{BB962C8B-B14F-4D97-AF65-F5344CB8AC3E}">
        <p14:creationId xmlns:p14="http://schemas.microsoft.com/office/powerpoint/2010/main" val="3517890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2759099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7F44D0-EDED-4AD8-98E4-51FCF17D0520}" type="datetimeFigureOut">
              <a:rPr lang="en-US" smtClean="0"/>
              <a:t>3/20/2022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4132167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1991722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2115098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186516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3584887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2863838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3544038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1587539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3372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7F44D0-EDED-4AD8-98E4-51FCF17D0520}" type="datetimeFigureOut">
              <a:rPr lang="en-US" smtClean="0"/>
              <a:t>3/20/2022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3850841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7F44D0-EDED-4AD8-98E4-51FCF17D0520}" type="datetimeFigureOut">
              <a:rPr lang="en-US" smtClean="0"/>
              <a:t>3/20/2022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111482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7F44D0-EDED-4AD8-98E4-51FCF17D0520}" type="datetimeFigureOut">
              <a:rPr lang="en-US" smtClean="0"/>
              <a:t>3/20/2022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3157411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37F44D0-EDED-4AD8-98E4-51FCF17D0520}" type="datetimeFigureOut">
              <a:rPr lang="en-US" smtClean="0"/>
              <a:t>3/20/2022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2696093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7F44D0-EDED-4AD8-98E4-51FCF17D0520}" type="datetimeFigureOut">
              <a:rPr lang="en-US" smtClean="0"/>
              <a:t>3/20/2022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2955013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7F44D0-EDED-4AD8-98E4-51FCF17D0520}" type="datetimeFigureOut">
              <a:rPr lang="en-US" smtClean="0"/>
              <a:t>3/20/2022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1938323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7F44D0-EDED-4AD8-98E4-51FCF17D0520}" type="datetimeFigureOut">
              <a:rPr lang="en-US" smtClean="0"/>
              <a:t>3/20/2022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96D4D-C5E5-4E68-9889-BBA53683DF34}" type="slidenum">
              <a:rPr lang="en-US" smtClean="0"/>
              <a:t>‹#›</a:t>
            </a:fld>
            <a:endParaRPr lang="en-US"/>
          </a:p>
        </p:txBody>
      </p:sp>
    </p:spTree>
    <p:extLst>
      <p:ext uri="{BB962C8B-B14F-4D97-AF65-F5344CB8AC3E}">
        <p14:creationId xmlns:p14="http://schemas.microsoft.com/office/powerpoint/2010/main" val="2284841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37F44D0-EDED-4AD8-98E4-51FCF17D0520}" type="datetimeFigureOut">
              <a:rPr lang="en-US" smtClean="0"/>
              <a:t>3/20/2022</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0A96D4D-C5E5-4E68-9889-BBA53683DF34}" type="slidenum">
              <a:rPr lang="en-US" smtClean="0"/>
              <a:t>‹#›</a:t>
            </a:fld>
            <a:endParaRPr lang="en-US"/>
          </a:p>
        </p:txBody>
      </p:sp>
    </p:spTree>
    <p:extLst>
      <p:ext uri="{BB962C8B-B14F-4D97-AF65-F5344CB8AC3E}">
        <p14:creationId xmlns:p14="http://schemas.microsoft.com/office/powerpoint/2010/main" val="24099634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washington.edu/doit/" TargetMode="External"/><Relationship Id="rId3" Type="http://schemas.openxmlformats.org/officeDocument/2006/relationships/hyperlink" Target="https://www.hobywedler.com/" TargetMode="External"/><Relationship Id="rId7" Type="http://schemas.openxmlformats.org/officeDocument/2006/relationships/hyperlink" Target="https://www.npr.org/2020/01/29/800911230/service-animals-in-the-lab-who-decide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chemistry.ucdavis.edu/safety/student_with_disability_guideline-final.pdf" TargetMode="External"/><Relationship Id="rId5" Type="http://schemas.openxmlformats.org/officeDocument/2006/relationships/hyperlink" Target="https://ucdavispolicy.ellucid.com/documents/view/335/active/" TargetMode="External"/><Relationship Id="rId4" Type="http://schemas.openxmlformats.org/officeDocument/2006/relationships/hyperlink" Target="https://www.eeoc.gov/laws/guidance/ada-your-responsibilities-employe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93BDE-6DD7-4D7F-A15F-B2D3D923E534}"/>
              </a:ext>
            </a:extLst>
          </p:cNvPr>
          <p:cNvSpPr>
            <a:spLocks noGrp="1"/>
          </p:cNvSpPr>
          <p:nvPr>
            <p:ph type="ctrTitle"/>
          </p:nvPr>
        </p:nvSpPr>
        <p:spPr>
          <a:xfrm>
            <a:off x="2928401" y="395786"/>
            <a:ext cx="8574622" cy="3600482"/>
          </a:xfrm>
        </p:spPr>
        <p:txBody>
          <a:bodyPr>
            <a:normAutofit fontScale="90000"/>
          </a:bodyPr>
          <a:lstStyle/>
          <a:p>
            <a:r>
              <a:rPr lang="en-US" dirty="0"/>
              <a:t>Some Thoughts About  How to Safely Accommodate People With Disabilities in the Laboratory</a:t>
            </a:r>
          </a:p>
        </p:txBody>
      </p:sp>
      <p:sp>
        <p:nvSpPr>
          <p:cNvPr id="3" name="Subtitle 2">
            <a:extLst>
              <a:ext uri="{FF2B5EF4-FFF2-40B4-BE49-F238E27FC236}">
                <a16:creationId xmlns:a16="http://schemas.microsoft.com/office/drawing/2014/main" id="{F7B5C059-6C55-4631-B376-198C442D5833}"/>
              </a:ext>
            </a:extLst>
          </p:cNvPr>
          <p:cNvSpPr>
            <a:spLocks noGrp="1"/>
          </p:cNvSpPr>
          <p:nvPr>
            <p:ph type="subTitle" idx="1"/>
          </p:nvPr>
        </p:nvSpPr>
        <p:spPr>
          <a:xfrm>
            <a:off x="4515378" y="4555825"/>
            <a:ext cx="6987645" cy="1388534"/>
          </a:xfrm>
        </p:spPr>
        <p:txBody>
          <a:bodyPr/>
          <a:lstStyle/>
          <a:p>
            <a:r>
              <a:rPr lang="en-US" i="1" dirty="0"/>
              <a:t>Presented by Debbie M. </a:t>
            </a:r>
            <a:r>
              <a:rPr lang="en-US" i="1"/>
              <a:t>Decker, ACS Fellow, CCHO</a:t>
            </a:r>
            <a:endParaRPr lang="en-US" i="1" dirty="0"/>
          </a:p>
          <a:p>
            <a:r>
              <a:rPr lang="en-US" i="1" dirty="0"/>
              <a:t>Retired Laboratory Safety Manager</a:t>
            </a:r>
          </a:p>
          <a:p>
            <a:r>
              <a:rPr lang="en-US" i="1" dirty="0"/>
              <a:t>Spring 2022 ACS National Meeting</a:t>
            </a:r>
          </a:p>
        </p:txBody>
      </p:sp>
    </p:spTree>
    <p:extLst>
      <p:ext uri="{BB962C8B-B14F-4D97-AF65-F5344CB8AC3E}">
        <p14:creationId xmlns:p14="http://schemas.microsoft.com/office/powerpoint/2010/main" val="1460472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5AD21-CC79-4CF3-83FA-A308FD7ADE55}"/>
              </a:ext>
            </a:extLst>
          </p:cNvPr>
          <p:cNvSpPr>
            <a:spLocks noGrp="1"/>
          </p:cNvSpPr>
          <p:nvPr>
            <p:ph type="title"/>
          </p:nvPr>
        </p:nvSpPr>
        <p:spPr>
          <a:xfrm>
            <a:off x="1593494" y="167185"/>
            <a:ext cx="9324716" cy="1088409"/>
          </a:xfrm>
        </p:spPr>
        <p:txBody>
          <a:bodyPr/>
          <a:lstStyle/>
          <a:p>
            <a:r>
              <a:rPr lang="en-US" dirty="0"/>
              <a:t>Resources</a:t>
            </a:r>
          </a:p>
        </p:txBody>
      </p:sp>
      <p:sp>
        <p:nvSpPr>
          <p:cNvPr id="3" name="Content Placeholder 2">
            <a:extLst>
              <a:ext uri="{FF2B5EF4-FFF2-40B4-BE49-F238E27FC236}">
                <a16:creationId xmlns:a16="http://schemas.microsoft.com/office/drawing/2014/main" id="{2973784C-69E6-4232-917B-5D31A41C1BC4}"/>
              </a:ext>
            </a:extLst>
          </p:cNvPr>
          <p:cNvSpPr>
            <a:spLocks noGrp="1"/>
          </p:cNvSpPr>
          <p:nvPr>
            <p:ph idx="1"/>
          </p:nvPr>
        </p:nvSpPr>
        <p:spPr>
          <a:xfrm>
            <a:off x="1593494" y="1378423"/>
            <a:ext cx="10018713" cy="4708477"/>
          </a:xfrm>
        </p:spPr>
        <p:txBody>
          <a:bodyPr anchor="t">
            <a:normAutofit fontScale="92500"/>
          </a:bodyPr>
          <a:lstStyle/>
          <a:p>
            <a:r>
              <a:rPr lang="en-US" dirty="0">
                <a:hlinkClick r:id="rId3"/>
              </a:rPr>
              <a:t>https://www.hobywedler.com/</a:t>
            </a:r>
            <a:endParaRPr lang="en-US" dirty="0"/>
          </a:p>
          <a:p>
            <a:r>
              <a:rPr lang="en-US" dirty="0">
                <a:hlinkClick r:id="rId4"/>
              </a:rPr>
              <a:t>https://www.eeoc.gov/laws/guidance/ada-your-responsibilities-employer</a:t>
            </a:r>
            <a:r>
              <a:rPr lang="en-US" dirty="0"/>
              <a:t> (Federal guidance for Reasonable Accommodations for employers)</a:t>
            </a:r>
          </a:p>
          <a:p>
            <a:r>
              <a:rPr lang="en-US" dirty="0">
                <a:hlinkClick r:id="rId5"/>
              </a:rPr>
              <a:t>https://ucdavispolicy.ellucid.com/documents/view/335/active/</a:t>
            </a:r>
            <a:r>
              <a:rPr lang="en-US" dirty="0"/>
              <a:t> (Service and Support Animals, Policy 290-91 – UC Davis)</a:t>
            </a:r>
          </a:p>
          <a:p>
            <a:r>
              <a:rPr lang="en-US" altLang="en-US" sz="2400" dirty="0">
                <a:solidFill>
                  <a:schemeClr val="tx2"/>
                </a:solidFill>
                <a:hlinkClick r:id="rId6"/>
              </a:rPr>
              <a:t>http://chemistry.ucdavis.edu/safety/student_with_disability_guideline-final.pdf</a:t>
            </a:r>
            <a:r>
              <a:rPr lang="en-US" altLang="en-US" sz="2400" dirty="0">
                <a:solidFill>
                  <a:schemeClr val="tx2"/>
                </a:solidFill>
              </a:rPr>
              <a:t>   (UC Davis Chemistry Department, Students with Disability Guideline)</a:t>
            </a:r>
          </a:p>
          <a:p>
            <a:r>
              <a:rPr lang="en-US" dirty="0">
                <a:hlinkClick r:id="rId7"/>
              </a:rPr>
              <a:t>https://www.npr.org/2020/01/29/800911230/service-animals-in-the-lab-who-decides</a:t>
            </a:r>
            <a:r>
              <a:rPr lang="en-US" dirty="0"/>
              <a:t> (News piece about Sampson the Service dog and his person, Joey Ramp)</a:t>
            </a:r>
          </a:p>
          <a:p>
            <a:r>
              <a:rPr lang="en-US" dirty="0">
                <a:hlinkClick r:id="rId8"/>
              </a:rPr>
              <a:t>https://www.washington.edu/doit/</a:t>
            </a:r>
            <a:r>
              <a:rPr lang="en-US" dirty="0"/>
              <a:t> (University of Washington, Disabilities, Opportunities, Internetworking, and Technology Center)</a:t>
            </a:r>
          </a:p>
          <a:p>
            <a:endParaRPr lang="en-US" dirty="0"/>
          </a:p>
          <a:p>
            <a:endParaRPr lang="en-US" dirty="0"/>
          </a:p>
        </p:txBody>
      </p:sp>
    </p:spTree>
    <p:extLst>
      <p:ext uri="{BB962C8B-B14F-4D97-AF65-F5344CB8AC3E}">
        <p14:creationId xmlns:p14="http://schemas.microsoft.com/office/powerpoint/2010/main" val="1538813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58AB6-87C3-49ED-8667-C2165723BCD3}"/>
              </a:ext>
            </a:extLst>
          </p:cNvPr>
          <p:cNvSpPr>
            <a:spLocks noGrp="1"/>
          </p:cNvSpPr>
          <p:nvPr>
            <p:ph type="title"/>
          </p:nvPr>
        </p:nvSpPr>
        <p:spPr>
          <a:xfrm>
            <a:off x="6894577" y="1032274"/>
            <a:ext cx="4954524" cy="1885950"/>
          </a:xfrm>
        </p:spPr>
        <p:txBody>
          <a:bodyPr/>
          <a:lstStyle/>
          <a:p>
            <a:pPr algn="l"/>
            <a:r>
              <a:rPr lang="en-US" dirty="0"/>
              <a:t>Questions?</a:t>
            </a:r>
          </a:p>
        </p:txBody>
      </p:sp>
      <p:pic>
        <p:nvPicPr>
          <p:cNvPr id="5" name="Content Placeholder 4" descr="A cat sitting on a table&#10;&#10;Description automatically generated with medium confidence">
            <a:extLst>
              <a:ext uri="{FF2B5EF4-FFF2-40B4-BE49-F238E27FC236}">
                <a16:creationId xmlns:a16="http://schemas.microsoft.com/office/drawing/2014/main" id="{7A0708C1-FC06-4C5D-971E-4159DBC98BF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45873"/>
          <a:stretch/>
        </p:blipFill>
        <p:spPr>
          <a:xfrm>
            <a:off x="1522411" y="1032274"/>
            <a:ext cx="4306889" cy="4793451"/>
          </a:xfrm>
        </p:spPr>
      </p:pic>
    </p:spTree>
    <p:extLst>
      <p:ext uri="{BB962C8B-B14F-4D97-AF65-F5344CB8AC3E}">
        <p14:creationId xmlns:p14="http://schemas.microsoft.com/office/powerpoint/2010/main" val="284213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76883-D6F3-4058-9239-DD8721DD34A4}"/>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38C80135-F1DA-48A6-9F83-EE1E11222BAE}"/>
              </a:ext>
            </a:extLst>
          </p:cNvPr>
          <p:cNvSpPr>
            <a:spLocks noGrp="1"/>
          </p:cNvSpPr>
          <p:nvPr>
            <p:ph idx="1"/>
          </p:nvPr>
        </p:nvSpPr>
        <p:spPr>
          <a:xfrm>
            <a:off x="1484310" y="2667000"/>
            <a:ext cx="10018713" cy="2669276"/>
          </a:xfrm>
        </p:spPr>
        <p:txBody>
          <a:bodyPr anchor="t"/>
          <a:lstStyle/>
          <a:p>
            <a:r>
              <a:rPr lang="en-US" dirty="0"/>
              <a:t>People with disabilities and inclusion</a:t>
            </a:r>
          </a:p>
          <a:p>
            <a:r>
              <a:rPr lang="en-US" dirty="0"/>
              <a:t>Disabilities may be obvious - use of a wheelchair or service animal</a:t>
            </a:r>
          </a:p>
          <a:p>
            <a:r>
              <a:rPr lang="en-US" dirty="0"/>
              <a:t>Disabilities may be subtle – metabolic or seizure disorders or processing challenges</a:t>
            </a:r>
          </a:p>
          <a:p>
            <a:r>
              <a:rPr lang="en-US" dirty="0"/>
              <a:t>Case Studies for your consideration</a:t>
            </a:r>
          </a:p>
        </p:txBody>
      </p:sp>
    </p:spTree>
    <p:extLst>
      <p:ext uri="{BB962C8B-B14F-4D97-AF65-F5344CB8AC3E}">
        <p14:creationId xmlns:p14="http://schemas.microsoft.com/office/powerpoint/2010/main" val="1448968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CFE6-9682-4CB4-86EB-C64F4C41E627}"/>
              </a:ext>
            </a:extLst>
          </p:cNvPr>
          <p:cNvSpPr>
            <a:spLocks noGrp="1"/>
          </p:cNvSpPr>
          <p:nvPr>
            <p:ph type="title"/>
          </p:nvPr>
        </p:nvSpPr>
        <p:spPr>
          <a:xfrm>
            <a:off x="1293243" y="1177119"/>
            <a:ext cx="3549121" cy="1361364"/>
          </a:xfrm>
        </p:spPr>
        <p:txBody>
          <a:bodyPr>
            <a:normAutofit fontScale="90000"/>
          </a:bodyPr>
          <a:lstStyle/>
          <a:p>
            <a:r>
              <a:rPr lang="en-US" sz="3600" dirty="0"/>
              <a:t>Case Study #1:  Workstation Follies</a:t>
            </a:r>
          </a:p>
        </p:txBody>
      </p:sp>
      <p:pic>
        <p:nvPicPr>
          <p:cNvPr id="7" name="Content Placeholder 6" descr="Graphical user interface&#10;&#10;Description automatically generated with medium confidence">
            <a:extLst>
              <a:ext uri="{FF2B5EF4-FFF2-40B4-BE49-F238E27FC236}">
                <a16:creationId xmlns:a16="http://schemas.microsoft.com/office/drawing/2014/main" id="{77657969-59B1-48A5-AD93-50DFE19497C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44394" y="1478280"/>
            <a:ext cx="4876800" cy="3520440"/>
          </a:xfrm>
        </p:spPr>
      </p:pic>
      <p:sp>
        <p:nvSpPr>
          <p:cNvPr id="4" name="TextBox 3">
            <a:extLst>
              <a:ext uri="{FF2B5EF4-FFF2-40B4-BE49-F238E27FC236}">
                <a16:creationId xmlns:a16="http://schemas.microsoft.com/office/drawing/2014/main" id="{B585A82D-EA0C-4479-B944-C54D857A515E}"/>
              </a:ext>
            </a:extLst>
          </p:cNvPr>
          <p:cNvSpPr txBox="1"/>
          <p:nvPr/>
        </p:nvSpPr>
        <p:spPr>
          <a:xfrm>
            <a:off x="744384" y="2933700"/>
            <a:ext cx="4876799" cy="1569660"/>
          </a:xfrm>
          <a:prstGeom prst="rect">
            <a:avLst/>
          </a:prstGeom>
          <a:noFill/>
        </p:spPr>
        <p:txBody>
          <a:bodyPr wrap="square" rtlCol="0">
            <a:spAutoFit/>
          </a:bodyPr>
          <a:lstStyle/>
          <a:p>
            <a:pPr algn="ctr"/>
            <a:r>
              <a:rPr lang="en-US" sz="3200" i="1" dirty="0"/>
              <a:t>I don’t think “accessible” means what you think it means.</a:t>
            </a:r>
          </a:p>
        </p:txBody>
      </p:sp>
    </p:spTree>
    <p:extLst>
      <p:ext uri="{BB962C8B-B14F-4D97-AF65-F5344CB8AC3E}">
        <p14:creationId xmlns:p14="http://schemas.microsoft.com/office/powerpoint/2010/main" val="3230824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4B9A3-8F41-41C6-9B6B-B40BC82AF0C8}"/>
              </a:ext>
            </a:extLst>
          </p:cNvPr>
          <p:cNvSpPr>
            <a:spLocks noGrp="1"/>
          </p:cNvSpPr>
          <p:nvPr>
            <p:ph type="title"/>
          </p:nvPr>
        </p:nvSpPr>
        <p:spPr/>
        <p:txBody>
          <a:bodyPr/>
          <a:lstStyle/>
          <a:p>
            <a:r>
              <a:rPr lang="en-US" dirty="0"/>
              <a:t>Please Ask!</a:t>
            </a:r>
            <a:br>
              <a:rPr lang="en-US" dirty="0"/>
            </a:br>
            <a:endParaRPr lang="en-US" dirty="0"/>
          </a:p>
        </p:txBody>
      </p:sp>
      <p:pic>
        <p:nvPicPr>
          <p:cNvPr id="6" name="Picture Placeholder 5" descr="A picture containing text, electronics, computer, display&#10;&#10;Description automatically generated">
            <a:extLst>
              <a:ext uri="{FF2B5EF4-FFF2-40B4-BE49-F238E27FC236}">
                <a16:creationId xmlns:a16="http://schemas.microsoft.com/office/drawing/2014/main" id="{58DE17A5-4A92-4134-B5A1-4D0CE966482C}"/>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29735" r="29735"/>
          <a:stretch>
            <a:fillRect/>
          </a:stretch>
        </p:blipFill>
        <p:spPr/>
      </p:pic>
      <p:sp>
        <p:nvSpPr>
          <p:cNvPr id="4" name="Text Placeholder 3">
            <a:extLst>
              <a:ext uri="{FF2B5EF4-FFF2-40B4-BE49-F238E27FC236}">
                <a16:creationId xmlns:a16="http://schemas.microsoft.com/office/drawing/2014/main" id="{293DE414-F864-499D-956D-B64B51B0AECC}"/>
              </a:ext>
            </a:extLst>
          </p:cNvPr>
          <p:cNvSpPr>
            <a:spLocks noGrp="1"/>
          </p:cNvSpPr>
          <p:nvPr>
            <p:ph type="body" sz="half" idx="2"/>
          </p:nvPr>
        </p:nvSpPr>
        <p:spPr>
          <a:xfrm>
            <a:off x="1316344" y="2971798"/>
            <a:ext cx="5889626" cy="2743202"/>
          </a:xfrm>
        </p:spPr>
        <p:txBody>
          <a:bodyPr anchor="t">
            <a:noAutofit/>
          </a:bodyPr>
          <a:lstStyle/>
          <a:p>
            <a:pPr marL="285750" indent="-285750" algn="l">
              <a:buFont typeface="Arial" panose="020B0604020202020204" pitchFamily="34" charset="0"/>
              <a:buChar char="•"/>
            </a:pPr>
            <a:r>
              <a:rPr lang="en-US" sz="2000" dirty="0"/>
              <a:t>Develop essential job functions to help guide the conversation</a:t>
            </a:r>
          </a:p>
          <a:p>
            <a:pPr marL="285750" indent="-285750" algn="l">
              <a:buFont typeface="Arial" panose="020B0604020202020204" pitchFamily="34" charset="0"/>
              <a:buChar char="•"/>
            </a:pPr>
            <a:r>
              <a:rPr lang="en-US" sz="2000" dirty="0"/>
              <a:t>Ask neutral questions, related to the essential job functions</a:t>
            </a:r>
          </a:p>
          <a:p>
            <a:pPr marL="285750" indent="-285750" algn="l">
              <a:buFont typeface="Arial" panose="020B0604020202020204" pitchFamily="34" charset="0"/>
              <a:buChar char="•"/>
            </a:pPr>
            <a:r>
              <a:rPr lang="en-US" sz="2000" dirty="0"/>
              <a:t>University of Washington - Disabilities, Opportunities, Internetworking, and Technology  (DOIT) Center (https://www.washington.edu/doit/)</a:t>
            </a:r>
          </a:p>
        </p:txBody>
      </p:sp>
    </p:spTree>
    <p:extLst>
      <p:ext uri="{BB962C8B-B14F-4D97-AF65-F5344CB8AC3E}">
        <p14:creationId xmlns:p14="http://schemas.microsoft.com/office/powerpoint/2010/main" val="3672182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9D34E-2BDD-433D-BB48-D04A6C2F1A16}"/>
              </a:ext>
            </a:extLst>
          </p:cNvPr>
          <p:cNvSpPr>
            <a:spLocks noGrp="1"/>
          </p:cNvSpPr>
          <p:nvPr>
            <p:ph type="title"/>
          </p:nvPr>
        </p:nvSpPr>
        <p:spPr>
          <a:xfrm>
            <a:off x="1560512" y="559558"/>
            <a:ext cx="3549121" cy="1061113"/>
          </a:xfrm>
        </p:spPr>
        <p:txBody>
          <a:bodyPr anchor="t"/>
          <a:lstStyle/>
          <a:p>
            <a:r>
              <a:rPr lang="en-US" dirty="0"/>
              <a:t>Case Study #2</a:t>
            </a:r>
            <a:br>
              <a:rPr lang="en-US" dirty="0"/>
            </a:br>
            <a:r>
              <a:rPr lang="en-US" dirty="0"/>
              <a:t>Shannyn and Memphis</a:t>
            </a:r>
          </a:p>
        </p:txBody>
      </p:sp>
      <p:sp>
        <p:nvSpPr>
          <p:cNvPr id="4" name="Text Placeholder 3">
            <a:extLst>
              <a:ext uri="{FF2B5EF4-FFF2-40B4-BE49-F238E27FC236}">
                <a16:creationId xmlns:a16="http://schemas.microsoft.com/office/drawing/2014/main" id="{99691E37-B0AC-43AE-BA95-3A7ABD32A738}"/>
              </a:ext>
            </a:extLst>
          </p:cNvPr>
          <p:cNvSpPr>
            <a:spLocks noGrp="1"/>
          </p:cNvSpPr>
          <p:nvPr>
            <p:ph type="body" sz="half" idx="2"/>
          </p:nvPr>
        </p:nvSpPr>
        <p:spPr>
          <a:xfrm>
            <a:off x="1030074" y="2401436"/>
            <a:ext cx="6204245" cy="3490416"/>
          </a:xfrm>
        </p:spPr>
        <p:txBody>
          <a:bodyPr>
            <a:normAutofit fontScale="92500" lnSpcReduction="20000"/>
          </a:bodyPr>
          <a:lstStyle/>
          <a:p>
            <a:pPr marL="0" lvl="1">
              <a:defRPr/>
            </a:pPr>
            <a:r>
              <a:rPr lang="en-US" altLang="en-US" sz="2400" dirty="0"/>
              <a:t>These are the questions you can ask about a service dog:</a:t>
            </a:r>
          </a:p>
          <a:p>
            <a:pPr marL="342900" lvl="1" indent="-342900">
              <a:buFont typeface="Arial" charset="0"/>
              <a:buChar char="•"/>
              <a:defRPr/>
            </a:pPr>
            <a:r>
              <a:rPr lang="en-US" altLang="en-US" sz="2400" dirty="0"/>
              <a:t>(1) is the dog a service animal required because of a disability, and </a:t>
            </a:r>
          </a:p>
          <a:p>
            <a:pPr marL="342900" lvl="1" indent="-342900">
              <a:buFont typeface="Arial" charset="0"/>
              <a:buChar char="•"/>
              <a:defRPr/>
            </a:pPr>
            <a:r>
              <a:rPr lang="en-US" altLang="en-US" sz="2400" dirty="0"/>
              <a:t>(2) what work or task has the dog been trained to perform.</a:t>
            </a:r>
          </a:p>
          <a:p>
            <a:pPr marL="342900" lvl="1" indent="-342900">
              <a:buFont typeface="Arial" charset="0"/>
              <a:buChar char="•"/>
              <a:defRPr/>
            </a:pPr>
            <a:endParaRPr lang="en-US" altLang="en-US" sz="2400" dirty="0"/>
          </a:p>
          <a:p>
            <a:pPr marL="0" lvl="1">
              <a:defRPr/>
            </a:pPr>
            <a:r>
              <a:rPr lang="en-US" altLang="en-US" sz="2400" dirty="0"/>
              <a:t>You may not ask if the dog has training, what’s the nature of the disability, or ask for the dog to demonstrate their training.</a:t>
            </a:r>
          </a:p>
          <a:p>
            <a:endParaRPr lang="en-US" dirty="0"/>
          </a:p>
        </p:txBody>
      </p:sp>
      <p:pic>
        <p:nvPicPr>
          <p:cNvPr id="7" name="Picture 6" descr="A picture containing indoor&#10;&#10;Description automatically generated">
            <a:extLst>
              <a:ext uri="{FF2B5EF4-FFF2-40B4-BE49-F238E27FC236}">
                <a16:creationId xmlns:a16="http://schemas.microsoft.com/office/drawing/2014/main" id="{B0706EA2-815B-4D45-92D1-DC6EE04A5D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7551" y="171736"/>
            <a:ext cx="3960125" cy="2970094"/>
          </a:xfrm>
          <a:prstGeom prst="rect">
            <a:avLst/>
          </a:prstGeom>
        </p:spPr>
      </p:pic>
      <p:pic>
        <p:nvPicPr>
          <p:cNvPr id="5" name="Picture 5">
            <a:extLst>
              <a:ext uri="{FF2B5EF4-FFF2-40B4-BE49-F238E27FC236}">
                <a16:creationId xmlns:a16="http://schemas.microsoft.com/office/drawing/2014/main" id="{5C44AE86-7211-4052-8607-C1131FC5D88E}"/>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9135218" y="3051982"/>
            <a:ext cx="2792333" cy="349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5863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119DE-8504-49E3-B350-D22309DE3CBF}"/>
              </a:ext>
            </a:extLst>
          </p:cNvPr>
          <p:cNvSpPr>
            <a:spLocks noGrp="1"/>
          </p:cNvSpPr>
          <p:nvPr>
            <p:ph type="title"/>
          </p:nvPr>
        </p:nvSpPr>
        <p:spPr>
          <a:xfrm>
            <a:off x="1115822" y="286034"/>
            <a:ext cx="7973587" cy="1365345"/>
          </a:xfrm>
        </p:spPr>
        <p:txBody>
          <a:bodyPr>
            <a:normAutofit/>
          </a:bodyPr>
          <a:lstStyle/>
          <a:p>
            <a:r>
              <a:rPr lang="en-US" sz="3600" dirty="0"/>
              <a:t>Legal Framework for Service Animals</a:t>
            </a:r>
          </a:p>
        </p:txBody>
      </p:sp>
      <p:sp>
        <p:nvSpPr>
          <p:cNvPr id="3" name="Content Placeholder 2">
            <a:extLst>
              <a:ext uri="{FF2B5EF4-FFF2-40B4-BE49-F238E27FC236}">
                <a16:creationId xmlns:a16="http://schemas.microsoft.com/office/drawing/2014/main" id="{2620DCB4-F271-4A5D-A92B-AFB447C947EF}"/>
              </a:ext>
            </a:extLst>
          </p:cNvPr>
          <p:cNvSpPr>
            <a:spLocks noGrp="1"/>
          </p:cNvSpPr>
          <p:nvPr>
            <p:ph idx="1"/>
          </p:nvPr>
        </p:nvSpPr>
        <p:spPr>
          <a:xfrm>
            <a:off x="1381952" y="1651380"/>
            <a:ext cx="7052364" cy="4920586"/>
          </a:xfrm>
        </p:spPr>
        <p:txBody>
          <a:bodyPr>
            <a:normAutofit fontScale="85000" lnSpcReduction="20000"/>
          </a:bodyPr>
          <a:lstStyle/>
          <a:p>
            <a:pPr eaLnBrk="1" hangingPunct="1">
              <a:buClr>
                <a:schemeClr val="accent1">
                  <a:lumMod val="50000"/>
                </a:schemeClr>
              </a:buClr>
              <a:buFont typeface="Arial" panose="020B0604020202020204" pitchFamily="34" charset="0"/>
              <a:buChar char="•"/>
              <a:defRPr/>
            </a:pPr>
            <a:r>
              <a:rPr lang="en-US" altLang="en-US" sz="2300" b="1" i="1" dirty="0">
                <a:solidFill>
                  <a:schemeClr val="tx2"/>
                </a:solidFill>
              </a:rPr>
              <a:t>Revised ADA requirements (ada.gov)</a:t>
            </a:r>
          </a:p>
          <a:p>
            <a:pPr lvl="1" eaLnBrk="1" hangingPunct="1">
              <a:buClr>
                <a:schemeClr val="accent1">
                  <a:lumMod val="50000"/>
                </a:schemeClr>
              </a:buClr>
              <a:buFont typeface="Corbel" panose="020B0503020204020204" pitchFamily="34" charset="0"/>
              <a:buChar char="⁻"/>
              <a:defRPr/>
            </a:pPr>
            <a:r>
              <a:rPr lang="en-US" altLang="en-US" sz="2100" dirty="0">
                <a:solidFill>
                  <a:schemeClr val="tx2"/>
                </a:solidFill>
              </a:rPr>
              <a:t>Beginning on March 15, 2011, only dogs are recognized as service animals  (updated to include miniature horses)</a:t>
            </a:r>
          </a:p>
          <a:p>
            <a:pPr lvl="1" eaLnBrk="1" hangingPunct="1">
              <a:buClr>
                <a:schemeClr val="accent1">
                  <a:lumMod val="50000"/>
                </a:schemeClr>
              </a:buClr>
              <a:buFont typeface="Corbel" panose="020B0503020204020204" pitchFamily="34" charset="0"/>
              <a:buChar char="⁻"/>
              <a:defRPr/>
            </a:pPr>
            <a:r>
              <a:rPr lang="en-US" altLang="en-US" sz="2100" dirty="0">
                <a:solidFill>
                  <a:schemeClr val="tx2"/>
                </a:solidFill>
              </a:rPr>
              <a:t>Service animals are defined as dogs that are individually trained to do work or perform tasks for people with disabilities. </a:t>
            </a:r>
          </a:p>
          <a:p>
            <a:pPr lvl="1" eaLnBrk="1" hangingPunct="1">
              <a:buClr>
                <a:schemeClr val="accent1">
                  <a:lumMod val="50000"/>
                </a:schemeClr>
              </a:buClr>
              <a:buFont typeface="Corbel" panose="020B0503020204020204" pitchFamily="34" charset="0"/>
              <a:buChar char="⁻"/>
              <a:defRPr/>
            </a:pPr>
            <a:r>
              <a:rPr lang="en-US" altLang="en-US" sz="2100" dirty="0">
                <a:solidFill>
                  <a:schemeClr val="tx2"/>
                </a:solidFill>
              </a:rPr>
              <a:t>Service animals may accompany people with disabilities in all areas where members of the public are allowed.</a:t>
            </a:r>
          </a:p>
          <a:p>
            <a:pPr lvl="1" eaLnBrk="1" hangingPunct="1">
              <a:buClr>
                <a:schemeClr val="accent1">
                  <a:lumMod val="50000"/>
                </a:schemeClr>
              </a:buClr>
              <a:buFont typeface="Corbel" panose="020B0503020204020204" pitchFamily="34" charset="0"/>
              <a:buChar char="⁻"/>
              <a:defRPr/>
            </a:pPr>
            <a:r>
              <a:rPr lang="en-US" altLang="en-US" sz="2100" dirty="0">
                <a:solidFill>
                  <a:schemeClr val="tx2"/>
                </a:solidFill>
              </a:rPr>
              <a:t>Service animals must be harnessed, leashed, or tethered, unless these devices interfere with the service animal’s work or the individual’s disability prevents using these devices.</a:t>
            </a:r>
          </a:p>
          <a:p>
            <a:pPr lvl="1" eaLnBrk="1" hangingPunct="1">
              <a:buClr>
                <a:schemeClr val="accent1">
                  <a:lumMod val="50000"/>
                </a:schemeClr>
              </a:buClr>
              <a:buFont typeface="Corbel" panose="020B0503020204020204" pitchFamily="34" charset="0"/>
              <a:buChar char="⁻"/>
              <a:defRPr/>
            </a:pPr>
            <a:r>
              <a:rPr lang="en-US" altLang="en-US" sz="2100" dirty="0">
                <a:solidFill>
                  <a:schemeClr val="tx2"/>
                </a:solidFill>
              </a:rPr>
              <a:t>A person with a disability cannot be asked to remove his service animal unless: (1) the dog is out of control and the handler does not take effective action to control it or (2) the dog is not housebroken</a:t>
            </a:r>
          </a:p>
          <a:p>
            <a:pPr marL="457200" lvl="1" indent="0" eaLnBrk="1" hangingPunct="1">
              <a:lnSpc>
                <a:spcPct val="110000"/>
              </a:lnSpc>
              <a:spcBef>
                <a:spcPts val="0"/>
              </a:spcBef>
              <a:spcAft>
                <a:spcPts val="0"/>
              </a:spcAft>
              <a:buClr>
                <a:schemeClr val="accent1">
                  <a:lumMod val="50000"/>
                </a:schemeClr>
              </a:buClr>
              <a:buNone/>
              <a:defRPr/>
            </a:pPr>
            <a:r>
              <a:rPr lang="en-US" altLang="en-US" sz="2100" dirty="0">
                <a:solidFill>
                  <a:schemeClr val="tx2"/>
                </a:solidFill>
              </a:rPr>
              <a:t>In addition to the provisions about service dogs, the </a:t>
            </a:r>
          </a:p>
          <a:p>
            <a:pPr marL="457200" lvl="1" indent="0" eaLnBrk="1" hangingPunct="1">
              <a:lnSpc>
                <a:spcPct val="110000"/>
              </a:lnSpc>
              <a:spcBef>
                <a:spcPts val="0"/>
              </a:spcBef>
              <a:spcAft>
                <a:spcPts val="0"/>
              </a:spcAft>
              <a:buClr>
                <a:schemeClr val="accent1">
                  <a:lumMod val="50000"/>
                </a:schemeClr>
              </a:buClr>
              <a:buNone/>
              <a:defRPr/>
            </a:pPr>
            <a:r>
              <a:rPr lang="en-US" altLang="en-US" sz="2100" dirty="0">
                <a:solidFill>
                  <a:schemeClr val="tx2"/>
                </a:solidFill>
              </a:rPr>
              <a:t>Department’s revised ADA regulations have a separate</a:t>
            </a:r>
          </a:p>
          <a:p>
            <a:pPr marL="457200" lvl="1" indent="0" eaLnBrk="1" hangingPunct="1">
              <a:lnSpc>
                <a:spcPct val="110000"/>
              </a:lnSpc>
              <a:spcBef>
                <a:spcPts val="0"/>
              </a:spcBef>
              <a:spcAft>
                <a:spcPts val="0"/>
              </a:spcAft>
              <a:buClr>
                <a:schemeClr val="accent1">
                  <a:lumMod val="50000"/>
                </a:schemeClr>
              </a:buClr>
              <a:buNone/>
              <a:defRPr/>
            </a:pPr>
            <a:r>
              <a:rPr lang="en-US" altLang="en-US" sz="2100" dirty="0">
                <a:solidFill>
                  <a:schemeClr val="tx2"/>
                </a:solidFill>
              </a:rPr>
              <a:t>provision about miniature horses that have been individually</a:t>
            </a:r>
          </a:p>
          <a:p>
            <a:pPr marL="457200" lvl="1" indent="0" eaLnBrk="1" hangingPunct="1">
              <a:lnSpc>
                <a:spcPct val="110000"/>
              </a:lnSpc>
              <a:spcBef>
                <a:spcPts val="0"/>
              </a:spcBef>
              <a:spcAft>
                <a:spcPts val="0"/>
              </a:spcAft>
              <a:buClr>
                <a:schemeClr val="accent1">
                  <a:lumMod val="50000"/>
                </a:schemeClr>
              </a:buClr>
              <a:buNone/>
              <a:defRPr/>
            </a:pPr>
            <a:r>
              <a:rPr lang="en-US" altLang="en-US" sz="2100" dirty="0">
                <a:solidFill>
                  <a:schemeClr val="tx2"/>
                </a:solidFill>
              </a:rPr>
              <a:t>trained to do work or perform tasks for people with disabilities</a:t>
            </a:r>
            <a:endParaRPr lang="en-US" sz="2800" dirty="0"/>
          </a:p>
        </p:txBody>
      </p:sp>
      <p:pic>
        <p:nvPicPr>
          <p:cNvPr id="5" name="Picture 8">
            <a:extLst>
              <a:ext uri="{FF2B5EF4-FFF2-40B4-BE49-F238E27FC236}">
                <a16:creationId xmlns:a16="http://schemas.microsoft.com/office/drawing/2014/main" id="{754A5EAB-E322-4802-8032-F39834718C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83639" y="4111673"/>
            <a:ext cx="28797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5118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C369D-F004-4B40-804E-0DD6888288D4}"/>
              </a:ext>
            </a:extLst>
          </p:cNvPr>
          <p:cNvSpPr>
            <a:spLocks noGrp="1"/>
          </p:cNvSpPr>
          <p:nvPr>
            <p:ph type="title"/>
          </p:nvPr>
        </p:nvSpPr>
        <p:spPr/>
        <p:txBody>
          <a:bodyPr anchor="t"/>
          <a:lstStyle/>
          <a:p>
            <a:r>
              <a:rPr lang="en-US" dirty="0"/>
              <a:t>Case Study #3</a:t>
            </a:r>
            <a:br>
              <a:rPr lang="en-US" dirty="0"/>
            </a:br>
            <a:r>
              <a:rPr lang="en-US" dirty="0"/>
              <a:t>Student Who is BVI (Blind/Visually Impaired)</a:t>
            </a:r>
          </a:p>
        </p:txBody>
      </p:sp>
      <p:pic>
        <p:nvPicPr>
          <p:cNvPr id="6" name="Content Placeholder 5" descr="A person in a suit and tie&#10;&#10;Description automatically generated with medium confidence">
            <a:extLst>
              <a:ext uri="{FF2B5EF4-FFF2-40B4-BE49-F238E27FC236}">
                <a16:creationId xmlns:a16="http://schemas.microsoft.com/office/drawing/2014/main" id="{802A3280-AF1F-486A-9194-F7E692EEA78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350620" y="329252"/>
            <a:ext cx="1414272" cy="2133600"/>
          </a:xfrm>
        </p:spPr>
      </p:pic>
      <p:sp>
        <p:nvSpPr>
          <p:cNvPr id="7" name="TextBox 6">
            <a:extLst>
              <a:ext uri="{FF2B5EF4-FFF2-40B4-BE49-F238E27FC236}">
                <a16:creationId xmlns:a16="http://schemas.microsoft.com/office/drawing/2014/main" id="{B353BB5D-5E01-4281-9FDF-6F46A2E2C7B7}"/>
              </a:ext>
            </a:extLst>
          </p:cNvPr>
          <p:cNvSpPr txBox="1"/>
          <p:nvPr/>
        </p:nvSpPr>
        <p:spPr>
          <a:xfrm>
            <a:off x="9662616" y="2469107"/>
            <a:ext cx="2325736" cy="369332"/>
          </a:xfrm>
          <a:prstGeom prst="rect">
            <a:avLst/>
          </a:prstGeom>
          <a:noFill/>
        </p:spPr>
        <p:txBody>
          <a:bodyPr wrap="square" rtlCol="0">
            <a:spAutoFit/>
          </a:bodyPr>
          <a:lstStyle/>
          <a:p>
            <a:r>
              <a:rPr lang="en-US" dirty="0"/>
              <a:t>www.hobywedler.com</a:t>
            </a:r>
          </a:p>
        </p:txBody>
      </p:sp>
      <p:pic>
        <p:nvPicPr>
          <p:cNvPr id="9" name="Picture 8" descr="A picture containing text, indoor, person&#10;&#10;Description automatically generated">
            <a:extLst>
              <a:ext uri="{FF2B5EF4-FFF2-40B4-BE49-F238E27FC236}">
                <a16:creationId xmlns:a16="http://schemas.microsoft.com/office/drawing/2014/main" id="{C636C2BA-44CF-4C4E-B89E-C98AD6EEA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3471" y="2838439"/>
            <a:ext cx="2857500" cy="3810000"/>
          </a:xfrm>
          <a:prstGeom prst="rect">
            <a:avLst/>
          </a:prstGeom>
        </p:spPr>
      </p:pic>
      <p:sp>
        <p:nvSpPr>
          <p:cNvPr id="4" name="TextBox 3">
            <a:extLst>
              <a:ext uri="{FF2B5EF4-FFF2-40B4-BE49-F238E27FC236}">
                <a16:creationId xmlns:a16="http://schemas.microsoft.com/office/drawing/2014/main" id="{9FD9C035-EB62-44E7-8476-36E293450B64}"/>
              </a:ext>
            </a:extLst>
          </p:cNvPr>
          <p:cNvSpPr txBox="1"/>
          <p:nvPr/>
        </p:nvSpPr>
        <p:spPr>
          <a:xfrm>
            <a:off x="1076852" y="3124199"/>
            <a:ext cx="5019147" cy="830997"/>
          </a:xfrm>
          <a:prstGeom prst="rect">
            <a:avLst/>
          </a:prstGeom>
          <a:noFill/>
        </p:spPr>
        <p:txBody>
          <a:bodyPr wrap="square" rtlCol="0">
            <a:spAutoFit/>
          </a:bodyPr>
          <a:lstStyle/>
          <a:p>
            <a:pPr algn="ctr"/>
            <a:r>
              <a:rPr lang="en-US" sz="2400" i="1" dirty="0"/>
              <a:t>Put your assumptions aside and listen – you will learn many things.</a:t>
            </a:r>
          </a:p>
        </p:txBody>
      </p:sp>
    </p:spTree>
    <p:extLst>
      <p:ext uri="{BB962C8B-B14F-4D97-AF65-F5344CB8AC3E}">
        <p14:creationId xmlns:p14="http://schemas.microsoft.com/office/powerpoint/2010/main" val="1371482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2B942-DBED-4072-8A96-DBABD3D64E9A}"/>
              </a:ext>
            </a:extLst>
          </p:cNvPr>
          <p:cNvSpPr>
            <a:spLocks noGrp="1"/>
          </p:cNvSpPr>
          <p:nvPr>
            <p:ph type="title"/>
          </p:nvPr>
        </p:nvSpPr>
        <p:spPr/>
        <p:txBody>
          <a:bodyPr/>
          <a:lstStyle/>
          <a:p>
            <a:r>
              <a:rPr lang="en-US" dirty="0"/>
              <a:t>Hints and Tips For A Successful Conversation</a:t>
            </a:r>
          </a:p>
        </p:txBody>
      </p:sp>
      <p:sp>
        <p:nvSpPr>
          <p:cNvPr id="3" name="Content Placeholder 2">
            <a:extLst>
              <a:ext uri="{FF2B5EF4-FFF2-40B4-BE49-F238E27FC236}">
                <a16:creationId xmlns:a16="http://schemas.microsoft.com/office/drawing/2014/main" id="{DCF85FA4-2253-4B8C-A2B4-BDF10F0D289B}"/>
              </a:ext>
            </a:extLst>
          </p:cNvPr>
          <p:cNvSpPr>
            <a:spLocks noGrp="1"/>
          </p:cNvSpPr>
          <p:nvPr>
            <p:ph idx="1"/>
          </p:nvPr>
        </p:nvSpPr>
        <p:spPr>
          <a:xfrm>
            <a:off x="1716322" y="2461144"/>
            <a:ext cx="10018713" cy="2147249"/>
          </a:xfrm>
        </p:spPr>
        <p:txBody>
          <a:bodyPr anchor="t">
            <a:normAutofit/>
          </a:bodyPr>
          <a:lstStyle/>
          <a:p>
            <a:r>
              <a:rPr lang="en-US" sz="2000" dirty="0">
                <a:effectLst/>
                <a:latin typeface="Corbel" panose="020B0503020204020204" pitchFamily="34" charset="0"/>
                <a:ea typeface="Calibri" panose="020F0502020204030204" pitchFamily="34" charset="0"/>
                <a:cs typeface="Times New Roman" panose="02020603050405020304" pitchFamily="18" charset="0"/>
              </a:rPr>
              <a:t>Create an atmosphere of trust and respect</a:t>
            </a:r>
          </a:p>
          <a:p>
            <a:r>
              <a:rPr lang="en-US" sz="2000" dirty="0">
                <a:effectLst/>
                <a:latin typeface="Corbel" panose="020B0503020204020204" pitchFamily="34" charset="0"/>
                <a:ea typeface="Calibri" panose="020F0502020204030204" pitchFamily="34" charset="0"/>
                <a:cs typeface="Times New Roman" panose="02020603050405020304" pitchFamily="18" charset="0"/>
              </a:rPr>
              <a:t>Be as neutral as possible in your language</a:t>
            </a:r>
            <a:endParaRPr lang="en-US" sz="2000" dirty="0">
              <a:latin typeface="Corbel" panose="020B0503020204020204" pitchFamily="34" charset="0"/>
              <a:ea typeface="Calibri" panose="020F0502020204030204" pitchFamily="34" charset="0"/>
              <a:cs typeface="Times New Roman" panose="02020603050405020304" pitchFamily="18" charset="0"/>
            </a:endParaRPr>
          </a:p>
          <a:p>
            <a:r>
              <a:rPr lang="en-US" sz="2000" dirty="0">
                <a:effectLst/>
                <a:latin typeface="Corbel" panose="020B0503020204020204" pitchFamily="34" charset="0"/>
                <a:ea typeface="Calibri" panose="020F0502020204030204" pitchFamily="34" charset="0"/>
                <a:cs typeface="Times New Roman" panose="02020603050405020304" pitchFamily="18" charset="0"/>
              </a:rPr>
              <a:t>If they present with a service dog, ask them to tell you about their dog</a:t>
            </a:r>
          </a:p>
          <a:p>
            <a:r>
              <a:rPr lang="en-US" sz="2000" dirty="0">
                <a:latin typeface="Corbel" panose="020B0503020204020204" pitchFamily="34" charset="0"/>
                <a:ea typeface="Calibri" panose="020F0502020204030204" pitchFamily="34" charset="0"/>
                <a:cs typeface="Times New Roman" panose="02020603050405020304" pitchFamily="18" charset="0"/>
              </a:rPr>
              <a:t>D</a:t>
            </a:r>
            <a:r>
              <a:rPr lang="en-US" sz="2000" dirty="0">
                <a:effectLst/>
                <a:latin typeface="Corbel" panose="020B0503020204020204" pitchFamily="34" charset="0"/>
                <a:ea typeface="Calibri" panose="020F0502020204030204" pitchFamily="34" charset="0"/>
                <a:cs typeface="Times New Roman" panose="02020603050405020304" pitchFamily="18" charset="0"/>
              </a:rPr>
              <a:t>ocument the agreements you make with the person requesting accommodation</a:t>
            </a:r>
            <a:endParaRPr lang="en-US" sz="2800" dirty="0">
              <a:latin typeface="Corbel" panose="020B0503020204020204" pitchFamily="34" charset="0"/>
            </a:endParaRPr>
          </a:p>
        </p:txBody>
      </p:sp>
    </p:spTree>
    <p:extLst>
      <p:ext uri="{BB962C8B-B14F-4D97-AF65-F5344CB8AC3E}">
        <p14:creationId xmlns:p14="http://schemas.microsoft.com/office/powerpoint/2010/main" val="640921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40866B-586D-46BE-B1E5-5E6F68303C7D}"/>
              </a:ext>
            </a:extLst>
          </p:cNvPr>
          <p:cNvSpPr>
            <a:spLocks noGrp="1"/>
          </p:cNvSpPr>
          <p:nvPr>
            <p:ph type="title"/>
          </p:nvPr>
        </p:nvSpPr>
        <p:spPr/>
        <p:txBody>
          <a:bodyPr/>
          <a:lstStyle/>
          <a:p>
            <a:r>
              <a:rPr lang="en-US" dirty="0"/>
              <a:t>Closing Thoughts</a:t>
            </a:r>
          </a:p>
        </p:txBody>
      </p:sp>
      <p:sp>
        <p:nvSpPr>
          <p:cNvPr id="5" name="Content Placeholder 4">
            <a:extLst>
              <a:ext uri="{FF2B5EF4-FFF2-40B4-BE49-F238E27FC236}">
                <a16:creationId xmlns:a16="http://schemas.microsoft.com/office/drawing/2014/main" id="{773947E8-8E60-4028-9A10-5C5E843FEBD5}"/>
              </a:ext>
            </a:extLst>
          </p:cNvPr>
          <p:cNvSpPr>
            <a:spLocks noGrp="1"/>
          </p:cNvSpPr>
          <p:nvPr>
            <p:ph idx="1"/>
          </p:nvPr>
        </p:nvSpPr>
        <p:spPr>
          <a:xfrm>
            <a:off x="1484310" y="2438399"/>
            <a:ext cx="10018713" cy="2815989"/>
          </a:xfrm>
        </p:spPr>
        <p:txBody>
          <a:bodyPr anchor="t"/>
          <a:lstStyle/>
          <a:p>
            <a:r>
              <a:rPr lang="en-US" dirty="0"/>
              <a:t>People with disabilities have much to contribute</a:t>
            </a:r>
          </a:p>
          <a:p>
            <a:r>
              <a:rPr lang="en-US" dirty="0"/>
              <a:t>Approach conversations with:</a:t>
            </a:r>
          </a:p>
          <a:p>
            <a:pPr lvl="1"/>
            <a:r>
              <a:rPr lang="en-US" dirty="0"/>
              <a:t>A listening heart</a:t>
            </a:r>
          </a:p>
          <a:p>
            <a:pPr lvl="1"/>
            <a:r>
              <a:rPr lang="en-US" dirty="0"/>
              <a:t>A collaborative mindset</a:t>
            </a:r>
          </a:p>
          <a:p>
            <a:pPr lvl="1"/>
            <a:r>
              <a:rPr lang="en-US" dirty="0"/>
              <a:t>A positive attitude</a:t>
            </a:r>
          </a:p>
        </p:txBody>
      </p:sp>
    </p:spTree>
    <p:extLst>
      <p:ext uri="{BB962C8B-B14F-4D97-AF65-F5344CB8AC3E}">
        <p14:creationId xmlns:p14="http://schemas.microsoft.com/office/powerpoint/2010/main" val="1561720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322</TotalTime>
  <Words>2083</Words>
  <Application>Microsoft Office PowerPoint</Application>
  <PresentationFormat>Widescreen</PresentationFormat>
  <Paragraphs>82</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Cambria</vt:lpstr>
      <vt:lpstr>Corbel</vt:lpstr>
      <vt:lpstr>Parallax</vt:lpstr>
      <vt:lpstr>Some Thoughts About  How to Safely Accommodate People With Disabilities in the Laboratory</vt:lpstr>
      <vt:lpstr>Introduction</vt:lpstr>
      <vt:lpstr>Case Study #1:  Workstation Follies</vt:lpstr>
      <vt:lpstr>Please Ask! </vt:lpstr>
      <vt:lpstr>Case Study #2 Shannyn and Memphis</vt:lpstr>
      <vt:lpstr>Legal Framework for Service Animals</vt:lpstr>
      <vt:lpstr>Case Study #3 Student Who is BVI (Blind/Visually Impaired)</vt:lpstr>
      <vt:lpstr>Hints and Tips For A Successful Conversation</vt:lpstr>
      <vt:lpstr>Closing Thoughts</vt:lpstr>
      <vt:lpstr>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Some Thoughts About  How to Safely Accommodate People With Disabilities in the Laboratory</dc:title>
  <dc:creator>Debbie Decker</dc:creator>
  <cp:lastModifiedBy>Debbie Decker</cp:lastModifiedBy>
  <cp:revision>8</cp:revision>
  <dcterms:created xsi:type="dcterms:W3CDTF">2022-03-18T18:56:04Z</dcterms:created>
  <dcterms:modified xsi:type="dcterms:W3CDTF">2022-03-20T22:51:39Z</dcterms:modified>
</cp:coreProperties>
</file>