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Lst>
  <p:notesMasterIdLst>
    <p:notesMasterId r:id="rId34"/>
  </p:notesMasterIdLst>
  <p:handoutMasterIdLst>
    <p:handoutMasterId r:id="rId35"/>
  </p:handoutMasterIdLst>
  <p:sldIdLst>
    <p:sldId id="389" r:id="rId2"/>
    <p:sldId id="358" r:id="rId3"/>
    <p:sldId id="359" r:id="rId4"/>
    <p:sldId id="363" r:id="rId5"/>
    <p:sldId id="369" r:id="rId6"/>
    <p:sldId id="362" r:id="rId7"/>
    <p:sldId id="295" r:id="rId8"/>
    <p:sldId id="298" r:id="rId9"/>
    <p:sldId id="340" r:id="rId10"/>
    <p:sldId id="339" r:id="rId11"/>
    <p:sldId id="370" r:id="rId12"/>
    <p:sldId id="325" r:id="rId13"/>
    <p:sldId id="387" r:id="rId14"/>
    <p:sldId id="345" r:id="rId15"/>
    <p:sldId id="314" r:id="rId16"/>
    <p:sldId id="317" r:id="rId17"/>
    <p:sldId id="349" r:id="rId18"/>
    <p:sldId id="351" r:id="rId19"/>
    <p:sldId id="388" r:id="rId20"/>
    <p:sldId id="372" r:id="rId21"/>
    <p:sldId id="373" r:id="rId22"/>
    <p:sldId id="379" r:id="rId23"/>
    <p:sldId id="380" r:id="rId24"/>
    <p:sldId id="361" r:id="rId25"/>
    <p:sldId id="374" r:id="rId26"/>
    <p:sldId id="376" r:id="rId27"/>
    <p:sldId id="377" r:id="rId28"/>
    <p:sldId id="381" r:id="rId29"/>
    <p:sldId id="382" r:id="rId30"/>
    <p:sldId id="383" r:id="rId31"/>
    <p:sldId id="384" r:id="rId32"/>
    <p:sldId id="386" r:id="rId33"/>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405">
          <p15:clr>
            <a:srgbClr val="A4A3A4"/>
          </p15:clr>
        </p15:guide>
        <p15:guide id="2" orient="horz" pos="1439">
          <p15:clr>
            <a:srgbClr val="A4A3A4"/>
          </p15:clr>
        </p15:guide>
        <p15:guide id="3" pos="288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77"/>
    <p:restoredTop sz="94676"/>
  </p:normalViewPr>
  <p:slideViewPr>
    <p:cSldViewPr snapToGrid="0">
      <p:cViewPr varScale="1">
        <p:scale>
          <a:sx n="110" d="100"/>
          <a:sy n="110" d="100"/>
        </p:scale>
        <p:origin x="1672" y="168"/>
      </p:cViewPr>
      <p:guideLst>
        <p:guide orient="horz" pos="405"/>
        <p:guide orient="horz" pos="1439"/>
        <p:guide pos="28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8" d="100"/>
        <a:sy n="14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AF48E5-DBD5-FB4F-A44B-38C02FAFFAA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8B8D0996-6D9E-224B-94F6-193BD2727049}"/>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B9BC98F8-FF7A-C345-888E-F47B4B0621F6}" type="datetime1">
              <a:rPr lang="en-US" altLang="en-US"/>
              <a:pPr>
                <a:defRPr/>
              </a:pPr>
              <a:t>11/18/20</a:t>
            </a:fld>
            <a:endParaRPr lang="en-US" altLang="en-US"/>
          </a:p>
        </p:txBody>
      </p:sp>
      <p:sp>
        <p:nvSpPr>
          <p:cNvPr id="4" name="Footer Placeholder 3">
            <a:extLst>
              <a:ext uri="{FF2B5EF4-FFF2-40B4-BE49-F238E27FC236}">
                <a16:creationId xmlns:a16="http://schemas.microsoft.com/office/drawing/2014/main" id="{635B78C2-FBA6-2449-8183-BB4AFEB2B36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24F0634F-2020-B947-8D4C-DA4E8C7A52FD}"/>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E2D4030-EA5B-6543-883B-A2BF17186B3F}"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B46B15-73D8-FB43-A130-BFF7471A00F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F5D45B17-9D21-1949-A8A3-7205B67DA61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172D0034-CD93-8D4B-B6FC-74ACC4D418EE}" type="datetime1">
              <a:rPr lang="en-US" altLang="en-US"/>
              <a:pPr>
                <a:defRPr/>
              </a:pPr>
              <a:t>11/18/20</a:t>
            </a:fld>
            <a:endParaRPr lang="en-US" altLang="en-US"/>
          </a:p>
        </p:txBody>
      </p:sp>
      <p:sp>
        <p:nvSpPr>
          <p:cNvPr id="4" name="Slide Image Placeholder 3">
            <a:extLst>
              <a:ext uri="{FF2B5EF4-FFF2-40B4-BE49-F238E27FC236}">
                <a16:creationId xmlns:a16="http://schemas.microsoft.com/office/drawing/2014/main" id="{D365B48A-644A-8849-95C6-AA1F79F2A73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5B7CAEE-00C4-7F4E-93AB-D166CF44734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75810A2-5D82-6B49-B0B1-E62456391D3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E29BCD06-5815-6545-ADE3-E8C995B1EA3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DC255BF-1A87-5442-96EC-8660B66BDE4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a:extLst>
              <a:ext uri="{FF2B5EF4-FFF2-40B4-BE49-F238E27FC236}">
                <a16:creationId xmlns:a16="http://schemas.microsoft.com/office/drawing/2014/main" id="{0E67364E-7700-6344-A3DC-87ECA98A2E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8CF3BBD-996D-4342-8DB7-49C8AD4F2014}" type="slidenum">
              <a:rPr lang="en-US" altLang="en-US">
                <a:latin typeface="Arial" panose="020B0604020202020204" pitchFamily="34" charset="0"/>
              </a:rPr>
              <a:pPr>
                <a:spcBef>
                  <a:spcPct val="0"/>
                </a:spcBef>
              </a:pPr>
              <a:t>1</a:t>
            </a:fld>
            <a:endParaRPr lang="en-US" altLang="en-US">
              <a:latin typeface="Arial" panose="020B0604020202020204" pitchFamily="34" charset="0"/>
            </a:endParaRPr>
          </a:p>
        </p:txBody>
      </p:sp>
      <p:sp>
        <p:nvSpPr>
          <p:cNvPr id="6146" name="Rectangle 2">
            <a:extLst>
              <a:ext uri="{FF2B5EF4-FFF2-40B4-BE49-F238E27FC236}">
                <a16:creationId xmlns:a16="http://schemas.microsoft.com/office/drawing/2014/main" id="{67BE7FC4-B851-1A43-A081-AE0ED138A92A}"/>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147" name="Rectangle 3">
            <a:extLst>
              <a:ext uri="{FF2B5EF4-FFF2-40B4-BE49-F238E27FC236}">
                <a16:creationId xmlns:a16="http://schemas.microsoft.com/office/drawing/2014/main" id="{7D4EE6DF-0170-2E49-A5B3-56994BF41C6A}"/>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BC68C315-A7BA-9742-80E0-3E57CD716A5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C1189E7-DA5A-7F43-A7A6-3EBC71667185}" type="slidenum">
              <a:rPr lang="en-US" altLang="en-US">
                <a:latin typeface="Arial" panose="020B0604020202020204" pitchFamily="34" charset="0"/>
              </a:rPr>
              <a:pPr>
                <a:spcBef>
                  <a:spcPct val="0"/>
                </a:spcBef>
              </a:pPr>
              <a:t>10</a:t>
            </a:fld>
            <a:endParaRPr lang="en-US" altLang="en-US">
              <a:latin typeface="Arial" panose="020B0604020202020204" pitchFamily="34" charset="0"/>
            </a:endParaRPr>
          </a:p>
        </p:txBody>
      </p:sp>
      <p:sp>
        <p:nvSpPr>
          <p:cNvPr id="24578" name="Rectangle 2">
            <a:extLst>
              <a:ext uri="{FF2B5EF4-FFF2-40B4-BE49-F238E27FC236}">
                <a16:creationId xmlns:a16="http://schemas.microsoft.com/office/drawing/2014/main" id="{C5AAC929-F87B-0941-8FC4-5B222728C938}"/>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4579" name="Rectangle 3">
            <a:extLst>
              <a:ext uri="{FF2B5EF4-FFF2-40B4-BE49-F238E27FC236}">
                <a16:creationId xmlns:a16="http://schemas.microsoft.com/office/drawing/2014/main" id="{37ABB8B7-80ED-5545-A132-BC79B3FB0C88}"/>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B474DD91-9C94-574A-8A36-73C66C086E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42AFC7F-CA72-C74A-A414-43581E010885}" type="slidenum">
              <a:rPr lang="en-US" altLang="en-US">
                <a:latin typeface="Arial" panose="020B0604020202020204" pitchFamily="34" charset="0"/>
              </a:rPr>
              <a:pPr>
                <a:spcBef>
                  <a:spcPct val="0"/>
                </a:spcBef>
              </a:pPr>
              <a:t>11</a:t>
            </a:fld>
            <a:endParaRPr lang="en-US" altLang="en-US">
              <a:latin typeface="Arial" panose="020B0604020202020204" pitchFamily="34" charset="0"/>
            </a:endParaRPr>
          </a:p>
        </p:txBody>
      </p:sp>
      <p:sp>
        <p:nvSpPr>
          <p:cNvPr id="26626" name="Rectangle 2">
            <a:extLst>
              <a:ext uri="{FF2B5EF4-FFF2-40B4-BE49-F238E27FC236}">
                <a16:creationId xmlns:a16="http://schemas.microsoft.com/office/drawing/2014/main" id="{4CC37BE9-7516-EC4F-9671-6FD7FE6EDC9A}"/>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6627" name="Rectangle 3">
            <a:extLst>
              <a:ext uri="{FF2B5EF4-FFF2-40B4-BE49-F238E27FC236}">
                <a16:creationId xmlns:a16="http://schemas.microsoft.com/office/drawing/2014/main" id="{089926D7-202C-A94F-9288-1D79840E7BD5}"/>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B607B802-4BA0-3541-9113-C7212D9CD3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78F1ED9-BD8B-7049-9664-F391BCB3F602}" type="slidenum">
              <a:rPr lang="en-US" altLang="en-US">
                <a:latin typeface="Arial" panose="020B0604020202020204" pitchFamily="34" charset="0"/>
              </a:rPr>
              <a:pPr>
                <a:spcBef>
                  <a:spcPct val="0"/>
                </a:spcBef>
              </a:pPr>
              <a:t>12</a:t>
            </a:fld>
            <a:endParaRPr lang="en-US" altLang="en-US">
              <a:latin typeface="Arial" panose="020B0604020202020204" pitchFamily="34" charset="0"/>
            </a:endParaRPr>
          </a:p>
        </p:txBody>
      </p:sp>
      <p:sp>
        <p:nvSpPr>
          <p:cNvPr id="28674" name="Rectangle 2">
            <a:extLst>
              <a:ext uri="{FF2B5EF4-FFF2-40B4-BE49-F238E27FC236}">
                <a16:creationId xmlns:a16="http://schemas.microsoft.com/office/drawing/2014/main" id="{0C8827AC-34CF-374D-B615-7F9114BC1501}"/>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8675" name="Rectangle 3">
            <a:extLst>
              <a:ext uri="{FF2B5EF4-FFF2-40B4-BE49-F238E27FC236}">
                <a16:creationId xmlns:a16="http://schemas.microsoft.com/office/drawing/2014/main" id="{C17FF06D-EE5E-8641-A681-260FD316282C}"/>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67055519-123A-5649-A914-91B16682EF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EFE6535-CC29-0E48-A31B-01A6979F39AC}" type="slidenum">
              <a:rPr lang="en-US" altLang="en-US">
                <a:latin typeface="Arial" panose="020B0604020202020204" pitchFamily="34" charset="0"/>
              </a:rPr>
              <a:pPr>
                <a:spcBef>
                  <a:spcPct val="0"/>
                </a:spcBef>
              </a:pPr>
              <a:t>13</a:t>
            </a:fld>
            <a:endParaRPr lang="en-US" altLang="en-US">
              <a:latin typeface="Arial" panose="020B0604020202020204" pitchFamily="34" charset="0"/>
            </a:endParaRPr>
          </a:p>
        </p:txBody>
      </p:sp>
      <p:sp>
        <p:nvSpPr>
          <p:cNvPr id="30722" name="Rectangle 2">
            <a:extLst>
              <a:ext uri="{FF2B5EF4-FFF2-40B4-BE49-F238E27FC236}">
                <a16:creationId xmlns:a16="http://schemas.microsoft.com/office/drawing/2014/main" id="{9986413D-37D0-4745-A63C-87D71E6D84CF}"/>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0723" name="Rectangle 3">
            <a:extLst>
              <a:ext uri="{FF2B5EF4-FFF2-40B4-BE49-F238E27FC236}">
                <a16:creationId xmlns:a16="http://schemas.microsoft.com/office/drawing/2014/main" id="{FE352AB3-5DE1-2042-BE38-D0B9A87F7A94}"/>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EB738575-299D-D747-BA08-52268ADAAEE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83E45936-0AA3-D24B-B52D-B9BD58285160}" type="slidenum">
              <a:rPr lang="en-US" altLang="en-US">
                <a:latin typeface="Arial" panose="020B0604020202020204" pitchFamily="34" charset="0"/>
              </a:rPr>
              <a:pPr>
                <a:spcBef>
                  <a:spcPct val="0"/>
                </a:spcBef>
              </a:pPr>
              <a:t>14</a:t>
            </a:fld>
            <a:endParaRPr lang="en-US" altLang="en-US">
              <a:latin typeface="Arial" panose="020B0604020202020204" pitchFamily="34" charset="0"/>
            </a:endParaRPr>
          </a:p>
        </p:txBody>
      </p:sp>
      <p:sp>
        <p:nvSpPr>
          <p:cNvPr id="32770" name="Rectangle 2">
            <a:extLst>
              <a:ext uri="{FF2B5EF4-FFF2-40B4-BE49-F238E27FC236}">
                <a16:creationId xmlns:a16="http://schemas.microsoft.com/office/drawing/2014/main" id="{1D62724D-FE85-6B4F-A5FD-0B98A3554E4B}"/>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2771" name="Rectangle 3">
            <a:extLst>
              <a:ext uri="{FF2B5EF4-FFF2-40B4-BE49-F238E27FC236}">
                <a16:creationId xmlns:a16="http://schemas.microsoft.com/office/drawing/2014/main" id="{1664C80E-22F3-2A4F-9035-7DBB7A1BF295}"/>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a:extLst>
              <a:ext uri="{FF2B5EF4-FFF2-40B4-BE49-F238E27FC236}">
                <a16:creationId xmlns:a16="http://schemas.microsoft.com/office/drawing/2014/main" id="{B3159B91-5BF7-CD4C-9FF3-A4752E43A1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558985B7-31E5-E342-90E0-23D2693BF9E0}" type="slidenum">
              <a:rPr lang="en-US" altLang="en-US">
                <a:latin typeface="Arial" panose="020B0604020202020204" pitchFamily="34" charset="0"/>
              </a:rPr>
              <a:pPr>
                <a:spcBef>
                  <a:spcPct val="0"/>
                </a:spcBef>
              </a:pPr>
              <a:t>15</a:t>
            </a:fld>
            <a:endParaRPr lang="en-US" altLang="en-US">
              <a:latin typeface="Arial" panose="020B0604020202020204" pitchFamily="34" charset="0"/>
            </a:endParaRPr>
          </a:p>
        </p:txBody>
      </p:sp>
      <p:sp>
        <p:nvSpPr>
          <p:cNvPr id="34818" name="Rectangle 2">
            <a:extLst>
              <a:ext uri="{FF2B5EF4-FFF2-40B4-BE49-F238E27FC236}">
                <a16:creationId xmlns:a16="http://schemas.microsoft.com/office/drawing/2014/main" id="{65486282-A771-064F-910A-0E7DDA2A1155}"/>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4819" name="Rectangle 3">
            <a:extLst>
              <a:ext uri="{FF2B5EF4-FFF2-40B4-BE49-F238E27FC236}">
                <a16:creationId xmlns:a16="http://schemas.microsoft.com/office/drawing/2014/main" id="{B4645AFA-9080-6540-8206-E4EB9B846281}"/>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6E941DFE-93CF-7D4E-B7BD-57F15F44C2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C84E17B-47A8-4547-B7B5-A3E0E7FA4DF3}" type="slidenum">
              <a:rPr lang="en-US" altLang="en-US">
                <a:latin typeface="Arial" panose="020B0604020202020204" pitchFamily="34" charset="0"/>
              </a:rPr>
              <a:pPr>
                <a:spcBef>
                  <a:spcPct val="0"/>
                </a:spcBef>
              </a:pPr>
              <a:t>16</a:t>
            </a:fld>
            <a:endParaRPr lang="en-US" altLang="en-US">
              <a:latin typeface="Arial" panose="020B0604020202020204" pitchFamily="34" charset="0"/>
            </a:endParaRPr>
          </a:p>
        </p:txBody>
      </p:sp>
      <p:sp>
        <p:nvSpPr>
          <p:cNvPr id="36866" name="Rectangle 2">
            <a:extLst>
              <a:ext uri="{FF2B5EF4-FFF2-40B4-BE49-F238E27FC236}">
                <a16:creationId xmlns:a16="http://schemas.microsoft.com/office/drawing/2014/main" id="{EA6D46B3-6337-2642-AC93-EB76F1BCC827}"/>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6867" name="Rectangle 3">
            <a:extLst>
              <a:ext uri="{FF2B5EF4-FFF2-40B4-BE49-F238E27FC236}">
                <a16:creationId xmlns:a16="http://schemas.microsoft.com/office/drawing/2014/main" id="{97A05E80-B8AF-4047-9F61-0D1BEB8471D1}"/>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633CEB14-2249-C44F-B05E-F77E109CA78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D1B6E249-157C-CD46-9A63-8A980ED52F89}" type="slidenum">
              <a:rPr lang="en-US" altLang="en-US">
                <a:latin typeface="Arial" panose="020B0604020202020204" pitchFamily="34" charset="0"/>
              </a:rPr>
              <a:pPr>
                <a:spcBef>
                  <a:spcPct val="0"/>
                </a:spcBef>
              </a:pPr>
              <a:t>17</a:t>
            </a:fld>
            <a:endParaRPr lang="en-US" altLang="en-US">
              <a:latin typeface="Arial" panose="020B0604020202020204" pitchFamily="34" charset="0"/>
            </a:endParaRPr>
          </a:p>
        </p:txBody>
      </p:sp>
      <p:sp>
        <p:nvSpPr>
          <p:cNvPr id="38914" name="Rectangle 2">
            <a:extLst>
              <a:ext uri="{FF2B5EF4-FFF2-40B4-BE49-F238E27FC236}">
                <a16:creationId xmlns:a16="http://schemas.microsoft.com/office/drawing/2014/main" id="{23D73509-8521-6B48-9EEF-DA71D491CC63}"/>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8915" name="Rectangle 3">
            <a:extLst>
              <a:ext uri="{FF2B5EF4-FFF2-40B4-BE49-F238E27FC236}">
                <a16:creationId xmlns:a16="http://schemas.microsoft.com/office/drawing/2014/main" id="{F2BEFB66-D5DE-2D4C-8BF2-3AED78EE3AF6}"/>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CD964D23-535D-5240-ABAD-9E09A4F820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7967929-A439-264A-951B-CD3E78952004}" type="slidenum">
              <a:rPr lang="en-US" altLang="en-US">
                <a:latin typeface="Arial" panose="020B0604020202020204" pitchFamily="34" charset="0"/>
              </a:rPr>
              <a:pPr>
                <a:spcBef>
                  <a:spcPct val="0"/>
                </a:spcBef>
              </a:pPr>
              <a:t>18</a:t>
            </a:fld>
            <a:endParaRPr lang="en-US" altLang="en-US">
              <a:latin typeface="Arial" panose="020B0604020202020204" pitchFamily="34" charset="0"/>
            </a:endParaRPr>
          </a:p>
        </p:txBody>
      </p:sp>
      <p:sp>
        <p:nvSpPr>
          <p:cNvPr id="40962" name="Rectangle 2">
            <a:extLst>
              <a:ext uri="{FF2B5EF4-FFF2-40B4-BE49-F238E27FC236}">
                <a16:creationId xmlns:a16="http://schemas.microsoft.com/office/drawing/2014/main" id="{63779EB0-CD00-1D4B-93D3-8E42E1A1B085}"/>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40963" name="Rectangle 3">
            <a:extLst>
              <a:ext uri="{FF2B5EF4-FFF2-40B4-BE49-F238E27FC236}">
                <a16:creationId xmlns:a16="http://schemas.microsoft.com/office/drawing/2014/main" id="{7C0D1999-DC99-B448-9716-143B8DDC27F5}"/>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DB7FD0DF-12CA-974A-8940-C5D3E7198A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1D7A90A-19C7-9B4C-892C-DC5A92399C04}" type="slidenum">
              <a:rPr lang="en-US" altLang="en-US">
                <a:latin typeface="Arial" panose="020B0604020202020204" pitchFamily="34" charset="0"/>
              </a:rPr>
              <a:pPr>
                <a:spcBef>
                  <a:spcPct val="0"/>
                </a:spcBef>
              </a:pPr>
              <a:t>19</a:t>
            </a:fld>
            <a:endParaRPr lang="en-US" altLang="en-US">
              <a:latin typeface="Arial" panose="020B0604020202020204" pitchFamily="34" charset="0"/>
            </a:endParaRPr>
          </a:p>
        </p:txBody>
      </p:sp>
      <p:sp>
        <p:nvSpPr>
          <p:cNvPr id="43010" name="Rectangle 2">
            <a:extLst>
              <a:ext uri="{FF2B5EF4-FFF2-40B4-BE49-F238E27FC236}">
                <a16:creationId xmlns:a16="http://schemas.microsoft.com/office/drawing/2014/main" id="{D112D7BE-AEC1-304D-9C38-74A2DB61A8A3}"/>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43011" name="Rectangle 3">
            <a:extLst>
              <a:ext uri="{FF2B5EF4-FFF2-40B4-BE49-F238E27FC236}">
                <a16:creationId xmlns:a16="http://schemas.microsoft.com/office/drawing/2014/main" id="{CBD9336F-A783-DF41-BE5D-A88ABA7A292C}"/>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a:extLst>
              <a:ext uri="{FF2B5EF4-FFF2-40B4-BE49-F238E27FC236}">
                <a16:creationId xmlns:a16="http://schemas.microsoft.com/office/drawing/2014/main" id="{4DCDCED1-EFDD-A447-B501-B63EF805E1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EFBD4BC-AC41-9D49-A9EB-62CF580E8F23}" type="slidenum">
              <a:rPr lang="en-US" altLang="en-US">
                <a:latin typeface="Arial" panose="020B0604020202020204" pitchFamily="34" charset="0"/>
              </a:rPr>
              <a:pPr>
                <a:spcBef>
                  <a:spcPct val="0"/>
                </a:spcBef>
              </a:pPr>
              <a:t>2</a:t>
            </a:fld>
            <a:endParaRPr lang="en-US" altLang="en-US">
              <a:latin typeface="Arial" panose="020B0604020202020204" pitchFamily="34" charset="0"/>
            </a:endParaRPr>
          </a:p>
        </p:txBody>
      </p:sp>
      <p:sp>
        <p:nvSpPr>
          <p:cNvPr id="8194" name="Rectangle 2">
            <a:extLst>
              <a:ext uri="{FF2B5EF4-FFF2-40B4-BE49-F238E27FC236}">
                <a16:creationId xmlns:a16="http://schemas.microsoft.com/office/drawing/2014/main" id="{555C0D71-CABE-CB48-8829-EA697E58F0E3}"/>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8195" name="Rectangle 3">
            <a:extLst>
              <a:ext uri="{FF2B5EF4-FFF2-40B4-BE49-F238E27FC236}">
                <a16:creationId xmlns:a16="http://schemas.microsoft.com/office/drawing/2014/main" id="{7D8FBCCC-FA89-EC4D-A124-7C749ABEEFAE}"/>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E4B8BEEC-A214-884C-AEA7-D9CB393C24C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A38DC29-0B31-0D4F-B5CF-0D1F2C25C9B3}" type="slidenum">
              <a:rPr lang="en-US" altLang="en-US">
                <a:latin typeface="Arial" panose="020B0604020202020204" pitchFamily="34" charset="0"/>
              </a:rPr>
              <a:pPr>
                <a:spcBef>
                  <a:spcPct val="0"/>
                </a:spcBef>
              </a:pPr>
              <a:t>20</a:t>
            </a:fld>
            <a:endParaRPr lang="en-US" altLang="en-US">
              <a:latin typeface="Arial" panose="020B0604020202020204" pitchFamily="34" charset="0"/>
            </a:endParaRPr>
          </a:p>
        </p:txBody>
      </p:sp>
      <p:sp>
        <p:nvSpPr>
          <p:cNvPr id="45058" name="Rectangle 2">
            <a:extLst>
              <a:ext uri="{FF2B5EF4-FFF2-40B4-BE49-F238E27FC236}">
                <a16:creationId xmlns:a16="http://schemas.microsoft.com/office/drawing/2014/main" id="{170B0DB0-B66D-CA41-98D1-717779405024}"/>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45059" name="Rectangle 3">
            <a:extLst>
              <a:ext uri="{FF2B5EF4-FFF2-40B4-BE49-F238E27FC236}">
                <a16:creationId xmlns:a16="http://schemas.microsoft.com/office/drawing/2014/main" id="{C2D6B1E0-D7CD-B448-94B0-CC43943DCCD6}"/>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1BC6EB7C-0170-7048-AF92-05130EB51C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E7025F1B-374F-524D-9CE0-23D5268F24AF}" type="slidenum">
              <a:rPr lang="en-US" altLang="en-US">
                <a:latin typeface="Arial" panose="020B0604020202020204" pitchFamily="34" charset="0"/>
              </a:rPr>
              <a:pPr>
                <a:spcBef>
                  <a:spcPct val="0"/>
                </a:spcBef>
              </a:pPr>
              <a:t>21</a:t>
            </a:fld>
            <a:endParaRPr lang="en-US" altLang="en-US">
              <a:latin typeface="Arial" panose="020B0604020202020204" pitchFamily="34" charset="0"/>
            </a:endParaRPr>
          </a:p>
        </p:txBody>
      </p:sp>
      <p:sp>
        <p:nvSpPr>
          <p:cNvPr id="47106" name="Rectangle 2">
            <a:extLst>
              <a:ext uri="{FF2B5EF4-FFF2-40B4-BE49-F238E27FC236}">
                <a16:creationId xmlns:a16="http://schemas.microsoft.com/office/drawing/2014/main" id="{70477405-D0F3-0143-AFFC-66B5E713DFBE}"/>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47107" name="Rectangle 3">
            <a:extLst>
              <a:ext uri="{FF2B5EF4-FFF2-40B4-BE49-F238E27FC236}">
                <a16:creationId xmlns:a16="http://schemas.microsoft.com/office/drawing/2014/main" id="{C603A964-6F9B-6645-9CCA-059E4EC6903B}"/>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D0D10F51-D5A4-4843-A8E6-B74D0BD0B1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ACC3AE0-C3E9-4E46-8E6B-EEC7DF5FC587}" type="slidenum">
              <a:rPr lang="en-US" altLang="en-US">
                <a:latin typeface="Arial" panose="020B0604020202020204" pitchFamily="34" charset="0"/>
              </a:rPr>
              <a:pPr>
                <a:spcBef>
                  <a:spcPct val="0"/>
                </a:spcBef>
              </a:pPr>
              <a:t>22</a:t>
            </a:fld>
            <a:endParaRPr lang="en-US" altLang="en-US">
              <a:latin typeface="Arial" panose="020B0604020202020204" pitchFamily="34" charset="0"/>
            </a:endParaRPr>
          </a:p>
        </p:txBody>
      </p:sp>
      <p:sp>
        <p:nvSpPr>
          <p:cNvPr id="49154" name="Rectangle 2">
            <a:extLst>
              <a:ext uri="{FF2B5EF4-FFF2-40B4-BE49-F238E27FC236}">
                <a16:creationId xmlns:a16="http://schemas.microsoft.com/office/drawing/2014/main" id="{3DB3ED8F-F3DA-9547-AFE5-3EABC59020FF}"/>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49155" name="Rectangle 3">
            <a:extLst>
              <a:ext uri="{FF2B5EF4-FFF2-40B4-BE49-F238E27FC236}">
                <a16:creationId xmlns:a16="http://schemas.microsoft.com/office/drawing/2014/main" id="{3C51AAC7-718D-4845-B2E4-C8D5C5FF4F0C}"/>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a:extLst>
              <a:ext uri="{FF2B5EF4-FFF2-40B4-BE49-F238E27FC236}">
                <a16:creationId xmlns:a16="http://schemas.microsoft.com/office/drawing/2014/main" id="{B2809A08-A330-AD4C-8E56-B1D10BDEFA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9346991-AE44-2049-8EE0-93DBE2B0B53A}" type="slidenum">
              <a:rPr lang="en-US" altLang="en-US">
                <a:latin typeface="Arial" panose="020B0604020202020204" pitchFamily="34" charset="0"/>
              </a:rPr>
              <a:pPr>
                <a:spcBef>
                  <a:spcPct val="0"/>
                </a:spcBef>
              </a:pPr>
              <a:t>23</a:t>
            </a:fld>
            <a:endParaRPr lang="en-US" altLang="en-US">
              <a:latin typeface="Arial" panose="020B0604020202020204" pitchFamily="34" charset="0"/>
            </a:endParaRPr>
          </a:p>
        </p:txBody>
      </p:sp>
      <p:sp>
        <p:nvSpPr>
          <p:cNvPr id="51202" name="Rectangle 2">
            <a:extLst>
              <a:ext uri="{FF2B5EF4-FFF2-40B4-BE49-F238E27FC236}">
                <a16:creationId xmlns:a16="http://schemas.microsoft.com/office/drawing/2014/main" id="{AADC5393-F727-9F44-AAE8-5FDBF92FD3A8}"/>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1203" name="Rectangle 3">
            <a:extLst>
              <a:ext uri="{FF2B5EF4-FFF2-40B4-BE49-F238E27FC236}">
                <a16:creationId xmlns:a16="http://schemas.microsoft.com/office/drawing/2014/main" id="{171EB64B-921D-4C44-AD50-B9D7C4CC18B0}"/>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a:extLst>
              <a:ext uri="{FF2B5EF4-FFF2-40B4-BE49-F238E27FC236}">
                <a16:creationId xmlns:a16="http://schemas.microsoft.com/office/drawing/2014/main" id="{75A42441-4057-9741-B9CF-C247A7F313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C61055C-E47F-9B42-A929-510783B9E595}" type="slidenum">
              <a:rPr lang="en-US" altLang="en-US">
                <a:latin typeface="Arial" panose="020B0604020202020204" pitchFamily="34" charset="0"/>
              </a:rPr>
              <a:pPr>
                <a:spcBef>
                  <a:spcPct val="0"/>
                </a:spcBef>
              </a:pPr>
              <a:t>24</a:t>
            </a:fld>
            <a:endParaRPr lang="en-US" altLang="en-US">
              <a:latin typeface="Arial" panose="020B0604020202020204" pitchFamily="34" charset="0"/>
            </a:endParaRPr>
          </a:p>
        </p:txBody>
      </p:sp>
      <p:sp>
        <p:nvSpPr>
          <p:cNvPr id="53250" name="Rectangle 2">
            <a:extLst>
              <a:ext uri="{FF2B5EF4-FFF2-40B4-BE49-F238E27FC236}">
                <a16:creationId xmlns:a16="http://schemas.microsoft.com/office/drawing/2014/main" id="{3DE3E8F6-E772-4842-8E4F-50ADF54302BB}"/>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3251" name="Rectangle 3">
            <a:extLst>
              <a:ext uri="{FF2B5EF4-FFF2-40B4-BE49-F238E27FC236}">
                <a16:creationId xmlns:a16="http://schemas.microsoft.com/office/drawing/2014/main" id="{2FE102BE-18CB-394C-A294-EDB665CC4BFC}"/>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a:extLst>
              <a:ext uri="{FF2B5EF4-FFF2-40B4-BE49-F238E27FC236}">
                <a16:creationId xmlns:a16="http://schemas.microsoft.com/office/drawing/2014/main" id="{50D2DDAC-D944-5543-B5D2-9E589A144C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D5264B7-4FC4-814B-B3B7-C1969E56B6E2}" type="slidenum">
              <a:rPr lang="en-US" altLang="en-US">
                <a:latin typeface="Arial" panose="020B0604020202020204" pitchFamily="34" charset="0"/>
              </a:rPr>
              <a:pPr>
                <a:spcBef>
                  <a:spcPct val="0"/>
                </a:spcBef>
              </a:pPr>
              <a:t>25</a:t>
            </a:fld>
            <a:endParaRPr lang="en-US" altLang="en-US">
              <a:latin typeface="Arial" panose="020B0604020202020204" pitchFamily="34" charset="0"/>
            </a:endParaRPr>
          </a:p>
        </p:txBody>
      </p:sp>
      <p:sp>
        <p:nvSpPr>
          <p:cNvPr id="55298" name="Rectangle 2">
            <a:extLst>
              <a:ext uri="{FF2B5EF4-FFF2-40B4-BE49-F238E27FC236}">
                <a16:creationId xmlns:a16="http://schemas.microsoft.com/office/drawing/2014/main" id="{1A7F6C62-1569-6A49-AAB9-EF38DF7DC641}"/>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5299" name="Rectangle 3">
            <a:extLst>
              <a:ext uri="{FF2B5EF4-FFF2-40B4-BE49-F238E27FC236}">
                <a16:creationId xmlns:a16="http://schemas.microsoft.com/office/drawing/2014/main" id="{52E4F10C-7EF3-2C45-924C-D6C2DBA87337}"/>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a:extLst>
              <a:ext uri="{FF2B5EF4-FFF2-40B4-BE49-F238E27FC236}">
                <a16:creationId xmlns:a16="http://schemas.microsoft.com/office/drawing/2014/main" id="{24DCDFAC-7043-454B-8611-AC1763CC8F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05F71B6-69CB-834F-842A-594334B1C6D1}" type="slidenum">
              <a:rPr lang="en-US" altLang="en-US">
                <a:latin typeface="Arial" panose="020B0604020202020204" pitchFamily="34" charset="0"/>
              </a:rPr>
              <a:pPr>
                <a:spcBef>
                  <a:spcPct val="0"/>
                </a:spcBef>
              </a:pPr>
              <a:t>26</a:t>
            </a:fld>
            <a:endParaRPr lang="en-US" altLang="en-US">
              <a:latin typeface="Arial" panose="020B0604020202020204" pitchFamily="34" charset="0"/>
            </a:endParaRPr>
          </a:p>
        </p:txBody>
      </p:sp>
      <p:sp>
        <p:nvSpPr>
          <p:cNvPr id="57346" name="Rectangle 2">
            <a:extLst>
              <a:ext uri="{FF2B5EF4-FFF2-40B4-BE49-F238E27FC236}">
                <a16:creationId xmlns:a16="http://schemas.microsoft.com/office/drawing/2014/main" id="{BAA2D9EB-446C-8B49-B09B-C86FCC96270D}"/>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7347" name="Rectangle 3">
            <a:extLst>
              <a:ext uri="{FF2B5EF4-FFF2-40B4-BE49-F238E27FC236}">
                <a16:creationId xmlns:a16="http://schemas.microsoft.com/office/drawing/2014/main" id="{EC4B130C-B5A2-5044-8280-6EBF3CC4DB4B}"/>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5DE1495F-1CFC-6544-85C8-1E77591F7DD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3A5FD87-D46D-814D-8D3D-AF30CB84C061}" type="slidenum">
              <a:rPr lang="en-US" altLang="en-US">
                <a:latin typeface="Arial" panose="020B0604020202020204" pitchFamily="34" charset="0"/>
              </a:rPr>
              <a:pPr>
                <a:spcBef>
                  <a:spcPct val="0"/>
                </a:spcBef>
              </a:pPr>
              <a:t>27</a:t>
            </a:fld>
            <a:endParaRPr lang="en-US" altLang="en-US">
              <a:latin typeface="Arial" panose="020B0604020202020204" pitchFamily="34" charset="0"/>
            </a:endParaRPr>
          </a:p>
        </p:txBody>
      </p:sp>
      <p:sp>
        <p:nvSpPr>
          <p:cNvPr id="59394" name="Rectangle 2">
            <a:extLst>
              <a:ext uri="{FF2B5EF4-FFF2-40B4-BE49-F238E27FC236}">
                <a16:creationId xmlns:a16="http://schemas.microsoft.com/office/drawing/2014/main" id="{0D2DB511-213B-A74F-B33B-E32B821492E9}"/>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9395" name="Rectangle 3">
            <a:extLst>
              <a:ext uri="{FF2B5EF4-FFF2-40B4-BE49-F238E27FC236}">
                <a16:creationId xmlns:a16="http://schemas.microsoft.com/office/drawing/2014/main" id="{E38EC0B7-C3B3-504B-AA7D-5D582C168D09}"/>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a:extLst>
              <a:ext uri="{FF2B5EF4-FFF2-40B4-BE49-F238E27FC236}">
                <a16:creationId xmlns:a16="http://schemas.microsoft.com/office/drawing/2014/main" id="{651BACD0-2D21-0641-B684-6F93CB99FE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1567D3BB-B31F-AD4C-A428-228BAC361EBB}" type="slidenum">
              <a:rPr lang="en-US" altLang="en-US">
                <a:latin typeface="Arial" panose="020B0604020202020204" pitchFamily="34" charset="0"/>
              </a:rPr>
              <a:pPr>
                <a:spcBef>
                  <a:spcPct val="0"/>
                </a:spcBef>
              </a:pPr>
              <a:t>28</a:t>
            </a:fld>
            <a:endParaRPr lang="en-US" altLang="en-US">
              <a:latin typeface="Arial" panose="020B0604020202020204" pitchFamily="34" charset="0"/>
            </a:endParaRPr>
          </a:p>
        </p:txBody>
      </p:sp>
      <p:sp>
        <p:nvSpPr>
          <p:cNvPr id="61442" name="Rectangle 2">
            <a:extLst>
              <a:ext uri="{FF2B5EF4-FFF2-40B4-BE49-F238E27FC236}">
                <a16:creationId xmlns:a16="http://schemas.microsoft.com/office/drawing/2014/main" id="{DC275F4B-78DC-BC42-942C-CA406F5ADECF}"/>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1443" name="Rectangle 3">
            <a:extLst>
              <a:ext uri="{FF2B5EF4-FFF2-40B4-BE49-F238E27FC236}">
                <a16:creationId xmlns:a16="http://schemas.microsoft.com/office/drawing/2014/main" id="{3BBDF733-72EF-C74D-9D2D-63CC73FFD28A}"/>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a:extLst>
              <a:ext uri="{FF2B5EF4-FFF2-40B4-BE49-F238E27FC236}">
                <a16:creationId xmlns:a16="http://schemas.microsoft.com/office/drawing/2014/main" id="{152D9107-64C3-304A-8067-9881455209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8486DD1-E482-A247-A895-15ADF6480717}" type="slidenum">
              <a:rPr lang="en-US" altLang="en-US">
                <a:latin typeface="Arial" panose="020B0604020202020204" pitchFamily="34" charset="0"/>
              </a:rPr>
              <a:pPr>
                <a:spcBef>
                  <a:spcPct val="0"/>
                </a:spcBef>
              </a:pPr>
              <a:t>29</a:t>
            </a:fld>
            <a:endParaRPr lang="en-US" altLang="en-US">
              <a:latin typeface="Arial" panose="020B0604020202020204" pitchFamily="34" charset="0"/>
            </a:endParaRPr>
          </a:p>
        </p:txBody>
      </p:sp>
      <p:sp>
        <p:nvSpPr>
          <p:cNvPr id="63490" name="Rectangle 2">
            <a:extLst>
              <a:ext uri="{FF2B5EF4-FFF2-40B4-BE49-F238E27FC236}">
                <a16:creationId xmlns:a16="http://schemas.microsoft.com/office/drawing/2014/main" id="{9D98E0C1-A140-D14F-B4AC-36286F6E2352}"/>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3491" name="Rectangle 3">
            <a:extLst>
              <a:ext uri="{FF2B5EF4-FFF2-40B4-BE49-F238E27FC236}">
                <a16:creationId xmlns:a16="http://schemas.microsoft.com/office/drawing/2014/main" id="{DF779480-DC75-1D48-B384-B7D4C3E55757}"/>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D851AD4C-F23C-CC4C-B086-F55DD5704D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F709437-A706-A84C-B789-68157511E179}" type="slidenum">
              <a:rPr lang="en-US" altLang="en-US">
                <a:latin typeface="Arial" panose="020B0604020202020204" pitchFamily="34" charset="0"/>
              </a:rPr>
              <a:pPr>
                <a:spcBef>
                  <a:spcPct val="0"/>
                </a:spcBef>
              </a:pPr>
              <a:t>3</a:t>
            </a:fld>
            <a:endParaRPr lang="en-US" altLang="en-US">
              <a:latin typeface="Arial" panose="020B0604020202020204" pitchFamily="34" charset="0"/>
            </a:endParaRPr>
          </a:p>
        </p:txBody>
      </p:sp>
      <p:sp>
        <p:nvSpPr>
          <p:cNvPr id="10242" name="Rectangle 2">
            <a:extLst>
              <a:ext uri="{FF2B5EF4-FFF2-40B4-BE49-F238E27FC236}">
                <a16:creationId xmlns:a16="http://schemas.microsoft.com/office/drawing/2014/main" id="{C03B0671-1613-D541-A4DB-261C0596D662}"/>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0243" name="Rectangle 3">
            <a:extLst>
              <a:ext uri="{FF2B5EF4-FFF2-40B4-BE49-F238E27FC236}">
                <a16:creationId xmlns:a16="http://schemas.microsoft.com/office/drawing/2014/main" id="{FEA98AA9-EAFA-8949-A17D-E2FA068CAD50}"/>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a:extLst>
              <a:ext uri="{FF2B5EF4-FFF2-40B4-BE49-F238E27FC236}">
                <a16:creationId xmlns:a16="http://schemas.microsoft.com/office/drawing/2014/main" id="{CDE5602A-0F96-4043-A5BE-F5D1CBE5CF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D6769B4-9221-3D4D-BC1E-227C68BC3194}" type="slidenum">
              <a:rPr lang="en-US" altLang="en-US">
                <a:latin typeface="Arial" panose="020B0604020202020204" pitchFamily="34" charset="0"/>
              </a:rPr>
              <a:pPr>
                <a:spcBef>
                  <a:spcPct val="0"/>
                </a:spcBef>
              </a:pPr>
              <a:t>30</a:t>
            </a:fld>
            <a:endParaRPr lang="en-US" altLang="en-US">
              <a:latin typeface="Arial" panose="020B0604020202020204" pitchFamily="34" charset="0"/>
            </a:endParaRPr>
          </a:p>
        </p:txBody>
      </p:sp>
      <p:sp>
        <p:nvSpPr>
          <p:cNvPr id="65538" name="Rectangle 2">
            <a:extLst>
              <a:ext uri="{FF2B5EF4-FFF2-40B4-BE49-F238E27FC236}">
                <a16:creationId xmlns:a16="http://schemas.microsoft.com/office/drawing/2014/main" id="{7CD44A03-131A-814B-8C33-BFE50F714417}"/>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5539" name="Rectangle 3">
            <a:extLst>
              <a:ext uri="{FF2B5EF4-FFF2-40B4-BE49-F238E27FC236}">
                <a16:creationId xmlns:a16="http://schemas.microsoft.com/office/drawing/2014/main" id="{98F2678F-7CBE-3748-AE1D-C3EFF45367BC}"/>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a:extLst>
              <a:ext uri="{FF2B5EF4-FFF2-40B4-BE49-F238E27FC236}">
                <a16:creationId xmlns:a16="http://schemas.microsoft.com/office/drawing/2014/main" id="{F7DCBD4A-FB12-7A47-8DC1-63FAFF3ACA8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2229785-F5AB-D34B-A729-55044EACEF5A}" type="slidenum">
              <a:rPr lang="en-US" altLang="en-US">
                <a:latin typeface="Arial" panose="020B0604020202020204" pitchFamily="34" charset="0"/>
              </a:rPr>
              <a:pPr>
                <a:spcBef>
                  <a:spcPct val="0"/>
                </a:spcBef>
              </a:pPr>
              <a:t>31</a:t>
            </a:fld>
            <a:endParaRPr lang="en-US" altLang="en-US">
              <a:latin typeface="Arial" panose="020B0604020202020204" pitchFamily="34" charset="0"/>
            </a:endParaRPr>
          </a:p>
        </p:txBody>
      </p:sp>
      <p:sp>
        <p:nvSpPr>
          <p:cNvPr id="67586" name="Rectangle 2">
            <a:extLst>
              <a:ext uri="{FF2B5EF4-FFF2-40B4-BE49-F238E27FC236}">
                <a16:creationId xmlns:a16="http://schemas.microsoft.com/office/drawing/2014/main" id="{36C91DE8-0315-EB48-8D5B-2EB01EE28C57}"/>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67587" name="Rectangle 3">
            <a:extLst>
              <a:ext uri="{FF2B5EF4-FFF2-40B4-BE49-F238E27FC236}">
                <a16:creationId xmlns:a16="http://schemas.microsoft.com/office/drawing/2014/main" id="{6152D897-6923-C043-9FFF-D6AD3E940499}"/>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a:extLst>
              <a:ext uri="{FF2B5EF4-FFF2-40B4-BE49-F238E27FC236}">
                <a16:creationId xmlns:a16="http://schemas.microsoft.com/office/drawing/2014/main" id="{C957A7FC-DE87-B74E-8D83-AC318E9692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2FDD0E3F-DDA4-C940-99B0-34BB73810244}" type="slidenum">
              <a:rPr lang="en-US" altLang="en-US">
                <a:latin typeface="Arial" panose="020B0604020202020204" pitchFamily="34" charset="0"/>
              </a:rPr>
              <a:pPr>
                <a:spcBef>
                  <a:spcPct val="0"/>
                </a:spcBef>
              </a:pPr>
              <a:t>4</a:t>
            </a:fld>
            <a:endParaRPr lang="en-US" altLang="en-US">
              <a:latin typeface="Arial" panose="020B0604020202020204" pitchFamily="34" charset="0"/>
            </a:endParaRPr>
          </a:p>
        </p:txBody>
      </p:sp>
      <p:sp>
        <p:nvSpPr>
          <p:cNvPr id="12290" name="Rectangle 2">
            <a:extLst>
              <a:ext uri="{FF2B5EF4-FFF2-40B4-BE49-F238E27FC236}">
                <a16:creationId xmlns:a16="http://schemas.microsoft.com/office/drawing/2014/main" id="{6AC13F6E-6033-1342-8C0A-F812CA8FED5D}"/>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2291" name="Rectangle 3">
            <a:extLst>
              <a:ext uri="{FF2B5EF4-FFF2-40B4-BE49-F238E27FC236}">
                <a16:creationId xmlns:a16="http://schemas.microsoft.com/office/drawing/2014/main" id="{65A22C0E-9F7B-C54B-B929-EE8E2EB5BC3B}"/>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a:extLst>
              <a:ext uri="{FF2B5EF4-FFF2-40B4-BE49-F238E27FC236}">
                <a16:creationId xmlns:a16="http://schemas.microsoft.com/office/drawing/2014/main" id="{E996C960-823A-584B-B57A-354A1296A5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7F6A75CD-2A08-6F49-A320-6C266ACBBAF3}" type="slidenum">
              <a:rPr lang="en-US" altLang="en-US">
                <a:latin typeface="Arial" panose="020B0604020202020204" pitchFamily="34" charset="0"/>
              </a:rPr>
              <a:pPr>
                <a:spcBef>
                  <a:spcPct val="0"/>
                </a:spcBef>
              </a:pPr>
              <a:t>5</a:t>
            </a:fld>
            <a:endParaRPr lang="en-US" altLang="en-US">
              <a:latin typeface="Arial" panose="020B0604020202020204" pitchFamily="34" charset="0"/>
            </a:endParaRPr>
          </a:p>
        </p:txBody>
      </p:sp>
      <p:sp>
        <p:nvSpPr>
          <p:cNvPr id="14338" name="Rectangle 2">
            <a:extLst>
              <a:ext uri="{FF2B5EF4-FFF2-40B4-BE49-F238E27FC236}">
                <a16:creationId xmlns:a16="http://schemas.microsoft.com/office/drawing/2014/main" id="{E89326A2-7DB2-CF43-B608-662395C94F39}"/>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4339" name="Rectangle 3">
            <a:extLst>
              <a:ext uri="{FF2B5EF4-FFF2-40B4-BE49-F238E27FC236}">
                <a16:creationId xmlns:a16="http://schemas.microsoft.com/office/drawing/2014/main" id="{3D59707D-9483-FD42-AD03-A1A3358E6FBE}"/>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a:extLst>
              <a:ext uri="{FF2B5EF4-FFF2-40B4-BE49-F238E27FC236}">
                <a16:creationId xmlns:a16="http://schemas.microsoft.com/office/drawing/2014/main" id="{98816581-AE7E-CD47-BD1D-C83F6803F6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A7C09D0-59D4-8145-8A28-CE7E135AEB87}" type="slidenum">
              <a:rPr lang="en-US" altLang="en-US">
                <a:latin typeface="Arial" panose="020B0604020202020204" pitchFamily="34" charset="0"/>
              </a:rPr>
              <a:pPr>
                <a:spcBef>
                  <a:spcPct val="0"/>
                </a:spcBef>
              </a:pPr>
              <a:t>6</a:t>
            </a:fld>
            <a:endParaRPr lang="en-US" altLang="en-US">
              <a:latin typeface="Arial" panose="020B0604020202020204" pitchFamily="34" charset="0"/>
            </a:endParaRPr>
          </a:p>
        </p:txBody>
      </p:sp>
      <p:sp>
        <p:nvSpPr>
          <p:cNvPr id="16386" name="Rectangle 2">
            <a:extLst>
              <a:ext uri="{FF2B5EF4-FFF2-40B4-BE49-F238E27FC236}">
                <a16:creationId xmlns:a16="http://schemas.microsoft.com/office/drawing/2014/main" id="{1566A8F3-F6A6-6545-81FF-93C1C0451548}"/>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6387" name="Rectangle 3">
            <a:extLst>
              <a:ext uri="{FF2B5EF4-FFF2-40B4-BE49-F238E27FC236}">
                <a16:creationId xmlns:a16="http://schemas.microsoft.com/office/drawing/2014/main" id="{7525AC3D-0B93-E946-93D1-E24626275475}"/>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BD0BAF13-CAD6-CE47-ADB1-A0F32E10DDE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574059F-FCCD-954A-92D2-571586FC776D}" type="slidenum">
              <a:rPr lang="en-US" altLang="en-US">
                <a:latin typeface="Arial" panose="020B0604020202020204" pitchFamily="34" charset="0"/>
              </a:rPr>
              <a:pPr>
                <a:spcBef>
                  <a:spcPct val="0"/>
                </a:spcBef>
              </a:pPr>
              <a:t>7</a:t>
            </a:fld>
            <a:endParaRPr lang="en-US" altLang="en-US">
              <a:latin typeface="Arial" panose="020B0604020202020204" pitchFamily="34" charset="0"/>
            </a:endParaRPr>
          </a:p>
        </p:txBody>
      </p:sp>
      <p:sp>
        <p:nvSpPr>
          <p:cNvPr id="18434" name="Rectangle 2">
            <a:extLst>
              <a:ext uri="{FF2B5EF4-FFF2-40B4-BE49-F238E27FC236}">
                <a16:creationId xmlns:a16="http://schemas.microsoft.com/office/drawing/2014/main" id="{DACC4DBC-88F8-D14A-9CB7-3398E593D25B}"/>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8435" name="Rectangle 3">
            <a:extLst>
              <a:ext uri="{FF2B5EF4-FFF2-40B4-BE49-F238E27FC236}">
                <a16:creationId xmlns:a16="http://schemas.microsoft.com/office/drawing/2014/main" id="{D0F34339-F600-0F40-95BF-B2EE80A8ED56}"/>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9D2C58CC-54CD-AA46-865B-1C158E94C86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6B76A57-61EF-4140-9E7B-86A36C1423DD}" type="slidenum">
              <a:rPr lang="en-US" altLang="en-US">
                <a:latin typeface="Arial" panose="020B0604020202020204" pitchFamily="34" charset="0"/>
              </a:rPr>
              <a:pPr>
                <a:spcBef>
                  <a:spcPct val="0"/>
                </a:spcBef>
              </a:pPr>
              <a:t>8</a:t>
            </a:fld>
            <a:endParaRPr lang="en-US" altLang="en-US">
              <a:latin typeface="Arial" panose="020B0604020202020204" pitchFamily="34" charset="0"/>
            </a:endParaRPr>
          </a:p>
        </p:txBody>
      </p:sp>
      <p:sp>
        <p:nvSpPr>
          <p:cNvPr id="20482" name="Rectangle 2">
            <a:extLst>
              <a:ext uri="{FF2B5EF4-FFF2-40B4-BE49-F238E27FC236}">
                <a16:creationId xmlns:a16="http://schemas.microsoft.com/office/drawing/2014/main" id="{FC9BA805-5594-3C42-9BB9-0DCF2DA4A88D}"/>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0483" name="Rectangle 3">
            <a:extLst>
              <a:ext uri="{FF2B5EF4-FFF2-40B4-BE49-F238E27FC236}">
                <a16:creationId xmlns:a16="http://schemas.microsoft.com/office/drawing/2014/main" id="{37DD1275-919A-7344-A786-CE10429CAF8A}"/>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226AC6C6-8CB5-4D4A-9593-A2C4F762FF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E4CF4B2-2413-864B-9E0C-213928176362}" type="slidenum">
              <a:rPr lang="en-US" altLang="en-US">
                <a:latin typeface="Arial" panose="020B0604020202020204" pitchFamily="34" charset="0"/>
              </a:rPr>
              <a:pPr>
                <a:spcBef>
                  <a:spcPct val="0"/>
                </a:spcBef>
              </a:pPr>
              <a:t>9</a:t>
            </a:fld>
            <a:endParaRPr lang="en-US" altLang="en-US">
              <a:latin typeface="Arial" panose="020B0604020202020204" pitchFamily="34" charset="0"/>
            </a:endParaRPr>
          </a:p>
        </p:txBody>
      </p:sp>
      <p:sp>
        <p:nvSpPr>
          <p:cNvPr id="22530" name="Rectangle 2">
            <a:extLst>
              <a:ext uri="{FF2B5EF4-FFF2-40B4-BE49-F238E27FC236}">
                <a16:creationId xmlns:a16="http://schemas.microsoft.com/office/drawing/2014/main" id="{FFAEA983-BA8E-4543-90B3-8526C2C5D5CF}"/>
              </a:ext>
            </a:extLst>
          </p:cNvPr>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22531" name="Rectangle 3">
            <a:extLst>
              <a:ext uri="{FF2B5EF4-FFF2-40B4-BE49-F238E27FC236}">
                <a16:creationId xmlns:a16="http://schemas.microsoft.com/office/drawing/2014/main" id="{0935E688-175B-D44C-8B48-6E2EC9041176}"/>
              </a:ext>
            </a:extLst>
          </p:cNvPr>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CC0000"/>
        </a:solidFill>
        <a:effectLst/>
      </p:bgPr>
    </p:bg>
    <p:spTree>
      <p:nvGrpSpPr>
        <p:cNvPr id="1" name=""/>
        <p:cNvGrpSpPr/>
        <p:nvPr/>
      </p:nvGrpSpPr>
      <p:grpSpPr>
        <a:xfrm>
          <a:off x="0" y="0"/>
          <a:ext cx="0" cy="0"/>
          <a:chOff x="0" y="0"/>
          <a:chExt cx="0" cy="0"/>
        </a:xfrm>
      </p:grpSpPr>
      <p:sp>
        <p:nvSpPr>
          <p:cNvPr id="4" name="Rectangle 11">
            <a:extLst>
              <a:ext uri="{FF2B5EF4-FFF2-40B4-BE49-F238E27FC236}">
                <a16:creationId xmlns:a16="http://schemas.microsoft.com/office/drawing/2014/main" id="{138B06C7-4B04-F248-AE71-364EF224C9E1}"/>
              </a:ext>
            </a:extLst>
          </p:cNvPr>
          <p:cNvSpPr>
            <a:spLocks noChangeArrowheads="1"/>
          </p:cNvSpPr>
          <p:nvPr userDrawn="1"/>
        </p:nvSpPr>
        <p:spPr bwMode="auto">
          <a:xfrm>
            <a:off x="0" y="0"/>
            <a:ext cx="9144000" cy="1143000"/>
          </a:xfrm>
          <a:prstGeom prst="rect">
            <a:avLst/>
          </a:prstGeom>
          <a:solidFill>
            <a:schemeClr val="tx1"/>
          </a:solidFill>
          <a:ln>
            <a:noFill/>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800"/>
          </a:p>
        </p:txBody>
      </p:sp>
      <p:pic>
        <p:nvPicPr>
          <p:cNvPr id="5" name="Picture 22" descr="TTU 2 Title Page_logo">
            <a:extLst>
              <a:ext uri="{FF2B5EF4-FFF2-40B4-BE49-F238E27FC236}">
                <a16:creationId xmlns:a16="http://schemas.microsoft.com/office/drawing/2014/main" id="{5E102A51-2483-2D41-A80D-8403EBC4ED54}"/>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977188" y="-3175"/>
            <a:ext cx="1103312"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614363" y="-42863"/>
            <a:ext cx="7513637" cy="1143001"/>
          </a:xfrm>
          <a:prstGeom prst="rect">
            <a:avLst/>
          </a:prstGeom>
        </p:spPr>
        <p:txBody>
          <a:bodyPr/>
          <a:lstStyle>
            <a:lvl1pPr>
              <a:lnSpc>
                <a:spcPct val="120000"/>
              </a:lnSpc>
              <a:spcAft>
                <a:spcPct val="20000"/>
              </a:spcAft>
              <a:defRPr/>
            </a:lvl1pPr>
          </a:lstStyle>
          <a:p>
            <a:r>
              <a:rPr lang="en-US"/>
              <a:t>Click to edit Master title style</a:t>
            </a:r>
          </a:p>
        </p:txBody>
      </p:sp>
      <p:sp>
        <p:nvSpPr>
          <p:cNvPr id="3075" name="Rectangle 3"/>
          <p:cNvSpPr>
            <a:spLocks noGrp="1" noChangeArrowheads="1"/>
          </p:cNvSpPr>
          <p:nvPr>
            <p:ph type="subTitle" idx="1"/>
          </p:nvPr>
        </p:nvSpPr>
        <p:spPr>
          <a:xfrm>
            <a:off x="566738" y="3076575"/>
            <a:ext cx="6400800" cy="1752600"/>
          </a:xfrm>
          <a:prstGeom prst="rect">
            <a:avLst/>
          </a:prstGeom>
        </p:spPr>
        <p:txBody>
          <a:bodyPr/>
          <a:lstStyle>
            <a:lvl1pPr>
              <a:spcBef>
                <a:spcPct val="0"/>
              </a:spcBef>
              <a:spcAft>
                <a:spcPct val="0"/>
              </a:spcAft>
              <a:defRPr sz="3600">
                <a:solidFill>
                  <a:schemeClr val="bg1"/>
                </a:solidFill>
              </a:defRPr>
            </a:lvl1pPr>
          </a:lstStyle>
          <a:p>
            <a:r>
              <a:rPr lang="en-US"/>
              <a:t>Click to edit Master subtitle style</a:t>
            </a:r>
          </a:p>
        </p:txBody>
      </p:sp>
    </p:spTree>
    <p:extLst>
      <p:ext uri="{BB962C8B-B14F-4D97-AF65-F5344CB8AC3E}">
        <p14:creationId xmlns:p14="http://schemas.microsoft.com/office/powerpoint/2010/main" val="277482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14363" y="-25400"/>
            <a:ext cx="7515225"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569913" y="2130425"/>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1406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2113" y="-25400"/>
            <a:ext cx="2057400" cy="668178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569913" y="-25400"/>
            <a:ext cx="6019800" cy="66817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3457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4363" y="-25400"/>
            <a:ext cx="7515225"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569913" y="2130425"/>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919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73495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4363" y="-25400"/>
            <a:ext cx="7515225"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569913" y="2130425"/>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60913" y="2130425"/>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6376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6120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14363" y="-25400"/>
            <a:ext cx="7515225"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642800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83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97591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8228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a:extLst>
              <a:ext uri="{FF2B5EF4-FFF2-40B4-BE49-F238E27FC236}">
                <a16:creationId xmlns:a16="http://schemas.microsoft.com/office/drawing/2014/main" id="{7FDE66E7-052A-B14C-8D8E-D2474D7C3FC8}"/>
              </a:ext>
            </a:extLst>
          </p:cNvPr>
          <p:cNvSpPr>
            <a:spLocks noChangeArrowheads="1"/>
          </p:cNvSpPr>
          <p:nvPr userDrawn="1"/>
        </p:nvSpPr>
        <p:spPr bwMode="auto">
          <a:xfrm>
            <a:off x="0" y="0"/>
            <a:ext cx="9144000" cy="1143000"/>
          </a:xfrm>
          <a:prstGeom prst="rect">
            <a:avLst/>
          </a:prstGeom>
          <a:solidFill>
            <a:schemeClr val="tx1"/>
          </a:solidFill>
          <a:ln>
            <a:noFill/>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800"/>
          </a:p>
        </p:txBody>
      </p:sp>
      <p:grpSp>
        <p:nvGrpSpPr>
          <p:cNvPr id="1027" name="Group 8">
            <a:extLst>
              <a:ext uri="{FF2B5EF4-FFF2-40B4-BE49-F238E27FC236}">
                <a16:creationId xmlns:a16="http://schemas.microsoft.com/office/drawing/2014/main" id="{70BDDDD1-9E84-0D49-9200-9D2C41E2385C}"/>
              </a:ext>
            </a:extLst>
          </p:cNvPr>
          <p:cNvGrpSpPr>
            <a:grpSpLocks/>
          </p:cNvGrpSpPr>
          <p:nvPr userDrawn="1"/>
        </p:nvGrpSpPr>
        <p:grpSpPr bwMode="auto">
          <a:xfrm>
            <a:off x="152400" y="0"/>
            <a:ext cx="3962400" cy="1139825"/>
            <a:chOff x="0" y="0"/>
            <a:chExt cx="3962177" cy="1139825"/>
          </a:xfrm>
        </p:grpSpPr>
        <p:pic>
          <p:nvPicPr>
            <p:cNvPr id="1028" name="Picture 19" descr="TTU 2 Title Page_logo">
              <a:extLst>
                <a:ext uri="{FF2B5EF4-FFF2-40B4-BE49-F238E27FC236}">
                  <a16:creationId xmlns:a16="http://schemas.microsoft.com/office/drawing/2014/main" id="{95927756-6994-DC4E-9E89-69B1C1211DA3}"/>
                </a:ext>
              </a:extLst>
            </p:cNvPr>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0" y="0"/>
              <a:ext cx="1103312"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6">
              <a:extLst>
                <a:ext uri="{FF2B5EF4-FFF2-40B4-BE49-F238E27FC236}">
                  <a16:creationId xmlns:a16="http://schemas.microsoft.com/office/drawing/2014/main" id="{3AE9EDFC-1394-F747-B064-136C31AB8731}"/>
                </a:ext>
              </a:extLst>
            </p:cNvPr>
            <p:cNvSpPr>
              <a:spLocks noChangeArrowheads="1"/>
            </p:cNvSpPr>
            <p:nvPr userDrawn="1"/>
          </p:nvSpPr>
          <p:spPr bwMode="auto">
            <a:xfrm>
              <a:off x="888950" y="155575"/>
              <a:ext cx="3073227" cy="461963"/>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en-US">
                  <a:solidFill>
                    <a:srgbClr val="FFFFFF"/>
                  </a:solidFill>
                  <a:latin typeface="Times New Roman" panose="02020603050405020304" pitchFamily="18" charset="0"/>
                </a:rPr>
                <a:t>Texas Tech University</a:t>
              </a:r>
            </a:p>
          </p:txBody>
        </p:sp>
      </p:grpSp>
    </p:spTree>
  </p:cSld>
  <p:clrMap bg1="lt1" tx1="dk1" bg2="lt2" tx2="dk2" accent1="accent1" accent2="accent2" accent3="accent3" accent4="accent4" accent5="accent5" accent6="accent6" hlink="hlink" folHlink="folHlink"/>
  <p:sldLayoutIdLst>
    <p:sldLayoutId id="2147483899"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rtl="0" eaLnBrk="0" fontAlgn="base" hangingPunct="0">
        <a:spcBef>
          <a:spcPct val="0"/>
        </a:spcBef>
        <a:spcAft>
          <a:spcPct val="0"/>
        </a:spcAft>
        <a:defRPr sz="2000">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2000">
          <a:solidFill>
            <a:schemeClr val="bg1"/>
          </a:solidFill>
          <a:latin typeface="Times New Roman" charset="0"/>
          <a:ea typeface="ＭＳ Ｐゴシック" charset="-128"/>
          <a:cs typeface="ＭＳ Ｐゴシック" charset="-128"/>
        </a:defRPr>
      </a:lvl2pPr>
      <a:lvl3pPr algn="l" rtl="0" eaLnBrk="0" fontAlgn="base" hangingPunct="0">
        <a:spcBef>
          <a:spcPct val="0"/>
        </a:spcBef>
        <a:spcAft>
          <a:spcPct val="0"/>
        </a:spcAft>
        <a:defRPr sz="2000">
          <a:solidFill>
            <a:schemeClr val="bg1"/>
          </a:solidFill>
          <a:latin typeface="Times New Roman" charset="0"/>
          <a:ea typeface="ＭＳ Ｐゴシック" charset="-128"/>
          <a:cs typeface="ＭＳ Ｐゴシック" charset="-128"/>
        </a:defRPr>
      </a:lvl3pPr>
      <a:lvl4pPr algn="l" rtl="0" eaLnBrk="0" fontAlgn="base" hangingPunct="0">
        <a:spcBef>
          <a:spcPct val="0"/>
        </a:spcBef>
        <a:spcAft>
          <a:spcPct val="0"/>
        </a:spcAft>
        <a:defRPr sz="2000">
          <a:solidFill>
            <a:schemeClr val="bg1"/>
          </a:solidFill>
          <a:latin typeface="Times New Roman" charset="0"/>
          <a:ea typeface="ＭＳ Ｐゴシック" charset="-128"/>
          <a:cs typeface="ＭＳ Ｐゴシック" charset="-128"/>
        </a:defRPr>
      </a:lvl4pPr>
      <a:lvl5pPr algn="l" rtl="0" eaLnBrk="0" fontAlgn="base" hangingPunct="0">
        <a:spcBef>
          <a:spcPct val="0"/>
        </a:spcBef>
        <a:spcAft>
          <a:spcPct val="0"/>
        </a:spcAft>
        <a:defRPr sz="2000">
          <a:solidFill>
            <a:schemeClr val="bg1"/>
          </a:solidFill>
          <a:latin typeface="Times New Roman" charset="0"/>
          <a:ea typeface="ＭＳ Ｐゴシック" charset="-128"/>
          <a:cs typeface="ＭＳ Ｐゴシック" charset="-128"/>
        </a:defRPr>
      </a:lvl5pPr>
      <a:lvl6pPr marL="457200" algn="l" rtl="0" fontAlgn="base">
        <a:spcBef>
          <a:spcPct val="0"/>
        </a:spcBef>
        <a:spcAft>
          <a:spcPct val="0"/>
        </a:spcAft>
        <a:defRPr sz="2000">
          <a:solidFill>
            <a:schemeClr val="bg1"/>
          </a:solidFill>
          <a:latin typeface="Times New Roman" charset="0"/>
        </a:defRPr>
      </a:lvl6pPr>
      <a:lvl7pPr marL="914400" algn="l" rtl="0" fontAlgn="base">
        <a:spcBef>
          <a:spcPct val="0"/>
        </a:spcBef>
        <a:spcAft>
          <a:spcPct val="0"/>
        </a:spcAft>
        <a:defRPr sz="2000">
          <a:solidFill>
            <a:schemeClr val="bg1"/>
          </a:solidFill>
          <a:latin typeface="Times New Roman" charset="0"/>
        </a:defRPr>
      </a:lvl7pPr>
      <a:lvl8pPr marL="1371600" algn="l" rtl="0" fontAlgn="base">
        <a:spcBef>
          <a:spcPct val="0"/>
        </a:spcBef>
        <a:spcAft>
          <a:spcPct val="0"/>
        </a:spcAft>
        <a:defRPr sz="2000">
          <a:solidFill>
            <a:schemeClr val="bg1"/>
          </a:solidFill>
          <a:latin typeface="Times New Roman" charset="0"/>
        </a:defRPr>
      </a:lvl8pPr>
      <a:lvl9pPr marL="1828800" algn="l" rtl="0" fontAlgn="base">
        <a:spcBef>
          <a:spcPct val="0"/>
        </a:spcBef>
        <a:spcAft>
          <a:spcPct val="0"/>
        </a:spcAft>
        <a:defRPr sz="2000">
          <a:solidFill>
            <a:schemeClr val="bg1"/>
          </a:solidFill>
          <a:latin typeface="Times New Roman" charset="0"/>
        </a:defRPr>
      </a:lvl9pPr>
    </p:titleStyle>
    <p:bodyStyle>
      <a:lvl1pPr marL="342900" indent="-342900" algn="l" rtl="0" eaLnBrk="0" fontAlgn="base" hangingPunct="0">
        <a:spcBef>
          <a:spcPct val="20000"/>
        </a:spcBef>
        <a:spcAft>
          <a:spcPct val="25000"/>
        </a:spcAft>
        <a:defRPr sz="3200">
          <a:solidFill>
            <a:schemeClr val="tx1"/>
          </a:solidFill>
          <a:latin typeface="+mn-lt"/>
          <a:ea typeface="ＭＳ Ｐゴシック" charset="-128"/>
          <a:cs typeface="ＭＳ Ｐゴシック" charset="-128"/>
        </a:defRPr>
      </a:lvl1pPr>
      <a:lvl2pPr marL="400050" indent="-285750" algn="l" rtl="0" eaLnBrk="0" fontAlgn="base" hangingPunct="0">
        <a:spcBef>
          <a:spcPct val="20000"/>
        </a:spcBef>
        <a:spcAft>
          <a:spcPct val="0"/>
        </a:spcAft>
        <a:buClr>
          <a:srgbClr val="CC0000"/>
        </a:buClr>
        <a:buSzPct val="90000"/>
        <a:buFont typeface="Wingdings" pitchFamily="2" charset="2"/>
        <a:buChar char="§"/>
        <a:defRPr sz="2400">
          <a:solidFill>
            <a:schemeClr val="tx1"/>
          </a:solidFill>
          <a:latin typeface="+mn-lt"/>
          <a:ea typeface="ＭＳ Ｐゴシック" charset="-128"/>
        </a:defRPr>
      </a:lvl2pPr>
      <a:lvl3pPr marL="742950" indent="-228600" algn="l" rtl="0" eaLnBrk="0" fontAlgn="base" hangingPunct="0">
        <a:spcBef>
          <a:spcPct val="40000"/>
        </a:spcBef>
        <a:spcAft>
          <a:spcPct val="0"/>
        </a:spcAft>
        <a:buChar char="•"/>
        <a:defRPr i="1">
          <a:solidFill>
            <a:schemeClr val="tx1"/>
          </a:solidFill>
          <a:latin typeface="+mn-lt"/>
          <a:ea typeface="ＭＳ Ｐゴシック" charset="-128"/>
        </a:defRPr>
      </a:lvl3pPr>
      <a:lvl4pPr marL="1258888" indent="-228600" algn="l" rtl="0" eaLnBrk="0" fontAlgn="base" hangingPunct="0">
        <a:spcBef>
          <a:spcPct val="40000"/>
        </a:spcBef>
        <a:spcAft>
          <a:spcPct val="0"/>
        </a:spcAft>
        <a:buChar char="–"/>
        <a:defRPr>
          <a:solidFill>
            <a:schemeClr val="tx1"/>
          </a:solidFill>
          <a:latin typeface="+mn-lt"/>
          <a:ea typeface="ＭＳ Ｐゴシック" charset="-128"/>
        </a:defRPr>
      </a:lvl4pPr>
      <a:lvl5pPr marL="1422400" indent="406400" algn="l" rtl="0" eaLnBrk="0" fontAlgn="base" hangingPunct="0">
        <a:spcBef>
          <a:spcPct val="20000"/>
        </a:spcBef>
        <a:spcAft>
          <a:spcPct val="0"/>
        </a:spcAft>
        <a:defRPr>
          <a:solidFill>
            <a:schemeClr val="tx1"/>
          </a:solidFill>
          <a:latin typeface="+mn-lt"/>
          <a:ea typeface="ＭＳ Ｐゴシック" charset="-128"/>
        </a:defRPr>
      </a:lvl5pPr>
      <a:lvl6pPr marL="1879600" algn="l" rtl="0" fontAlgn="base">
        <a:spcBef>
          <a:spcPct val="20000"/>
        </a:spcBef>
        <a:spcAft>
          <a:spcPct val="0"/>
        </a:spcAft>
        <a:defRPr>
          <a:solidFill>
            <a:schemeClr val="tx1"/>
          </a:solidFill>
          <a:latin typeface="+mn-lt"/>
          <a:ea typeface="ＭＳ Ｐゴシック" charset="-128"/>
        </a:defRPr>
      </a:lvl6pPr>
      <a:lvl7pPr marL="2336800" algn="l" rtl="0" fontAlgn="base">
        <a:spcBef>
          <a:spcPct val="20000"/>
        </a:spcBef>
        <a:spcAft>
          <a:spcPct val="0"/>
        </a:spcAft>
        <a:defRPr>
          <a:solidFill>
            <a:schemeClr val="tx1"/>
          </a:solidFill>
          <a:latin typeface="+mn-lt"/>
          <a:ea typeface="ＭＳ Ｐゴシック" charset="-128"/>
        </a:defRPr>
      </a:lvl7pPr>
      <a:lvl8pPr marL="2794000" algn="l" rtl="0" fontAlgn="base">
        <a:spcBef>
          <a:spcPct val="20000"/>
        </a:spcBef>
        <a:spcAft>
          <a:spcPct val="0"/>
        </a:spcAft>
        <a:defRPr>
          <a:solidFill>
            <a:schemeClr val="tx1"/>
          </a:solidFill>
          <a:latin typeface="+mn-lt"/>
          <a:ea typeface="ＭＳ Ｐゴシック" charset="-128"/>
        </a:defRPr>
      </a:lvl8pPr>
      <a:lvl9pPr marL="3251200" algn="l" rtl="0" fontAlgn="base">
        <a:spcBef>
          <a:spcPct val="20000"/>
        </a:spcBef>
        <a:spcAft>
          <a:spcPct val="0"/>
        </a:spcAft>
        <a:defRPr>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DECA64-A135-0041-BD9A-AD4818F9D999}"/>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pic>
        <p:nvPicPr>
          <p:cNvPr id="5122" name="Picture 9" descr="bell-tower">
            <a:extLst>
              <a:ext uri="{FF2B5EF4-FFF2-40B4-BE49-F238E27FC236}">
                <a16:creationId xmlns:a16="http://schemas.microsoft.com/office/drawing/2014/main" id="{687B4183-36EB-3B48-A789-B56497F672B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7388" y="2274888"/>
            <a:ext cx="1843087"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8D832642-A6AD-144D-B664-E4CBB9E72FC1}"/>
              </a:ext>
            </a:extLst>
          </p:cNvPr>
          <p:cNvSpPr/>
          <p:nvPr/>
        </p:nvSpPr>
        <p:spPr>
          <a:xfrm>
            <a:off x="2735263" y="4135438"/>
            <a:ext cx="5573712" cy="1230312"/>
          </a:xfrm>
          <a:prstGeom prst="rect">
            <a:avLst/>
          </a:prstGeom>
        </p:spPr>
        <p:txBody>
          <a:bodyPr>
            <a:spAutoFit/>
          </a:bodyPr>
          <a:lstStyle/>
          <a:p>
            <a:pPr eaLnBrk="1" hangingPunct="1">
              <a:defRPr/>
            </a:pPr>
            <a:r>
              <a:rPr lang="en-US" sz="2000" dirty="0">
                <a:latin typeface="+mn-lt"/>
                <a:ea typeface="+mn-ea"/>
              </a:rPr>
              <a:t>Dominick Casadonte</a:t>
            </a:r>
          </a:p>
          <a:p>
            <a:pPr eaLnBrk="1" hangingPunct="1">
              <a:defRPr/>
            </a:pPr>
            <a:endParaRPr lang="en-US" sz="1800" i="1" dirty="0">
              <a:latin typeface="+mn-lt"/>
              <a:ea typeface="+mn-ea"/>
            </a:endParaRPr>
          </a:p>
          <a:p>
            <a:pPr eaLnBrk="1" hangingPunct="1">
              <a:defRPr/>
            </a:pPr>
            <a:r>
              <a:rPr lang="en-US" sz="1800" i="1" dirty="0">
                <a:latin typeface="+mn-lt"/>
                <a:ea typeface="+mn-ea"/>
              </a:rPr>
              <a:t>Texas Tech University</a:t>
            </a:r>
          </a:p>
          <a:p>
            <a:pPr eaLnBrk="1" hangingPunct="1">
              <a:defRPr/>
            </a:pPr>
            <a:r>
              <a:rPr lang="en-US" sz="1800" i="1" dirty="0">
                <a:latin typeface="+mn-lt"/>
                <a:ea typeface="+mn-ea"/>
              </a:rPr>
              <a:t>Department of Chemistry and Biochemistry</a:t>
            </a:r>
          </a:p>
        </p:txBody>
      </p:sp>
      <p:sp>
        <p:nvSpPr>
          <p:cNvPr id="10" name="TextBox 9">
            <a:extLst>
              <a:ext uri="{FF2B5EF4-FFF2-40B4-BE49-F238E27FC236}">
                <a16:creationId xmlns:a16="http://schemas.microsoft.com/office/drawing/2014/main" id="{2034C421-1EBC-434C-AC98-A0C5A5359FBC}"/>
              </a:ext>
            </a:extLst>
          </p:cNvPr>
          <p:cNvSpPr txBox="1"/>
          <p:nvPr/>
        </p:nvSpPr>
        <p:spPr>
          <a:xfrm>
            <a:off x="2735263" y="5470525"/>
            <a:ext cx="1905000" cy="339725"/>
          </a:xfrm>
          <a:prstGeom prst="rect">
            <a:avLst/>
          </a:prstGeom>
          <a:noFill/>
        </p:spPr>
        <p:txBody>
          <a:bodyPr wrap="none">
            <a:spAutoFit/>
          </a:bodyPr>
          <a:lstStyle/>
          <a:p>
            <a:pPr eaLnBrk="1" hangingPunct="1">
              <a:defRPr/>
            </a:pPr>
            <a:r>
              <a:rPr lang="en-US" sz="1600" i="1" dirty="0">
                <a:latin typeface="+mn-lt"/>
                <a:ea typeface="+mn-ea"/>
              </a:rPr>
              <a:t>November 17</a:t>
            </a:r>
            <a:r>
              <a:rPr lang="en-US" sz="1600" i="1" baseline="30000" dirty="0">
                <a:latin typeface="+mn-lt"/>
                <a:ea typeface="+mn-ea"/>
              </a:rPr>
              <a:t>th</a:t>
            </a:r>
            <a:r>
              <a:rPr lang="en-US" sz="1600" i="1" dirty="0">
                <a:latin typeface="+mn-lt"/>
                <a:ea typeface="+mn-ea"/>
              </a:rPr>
              <a:t>, 2020</a:t>
            </a:r>
          </a:p>
        </p:txBody>
      </p:sp>
      <p:sp>
        <p:nvSpPr>
          <p:cNvPr id="11" name="TextBox 3">
            <a:extLst>
              <a:ext uri="{FF2B5EF4-FFF2-40B4-BE49-F238E27FC236}">
                <a16:creationId xmlns:a16="http://schemas.microsoft.com/office/drawing/2014/main" id="{DE8ECBAD-ECDE-6A48-8C64-06793F3DCC79}"/>
              </a:ext>
            </a:extLst>
          </p:cNvPr>
          <p:cNvSpPr txBox="1">
            <a:spLocks noChangeArrowheads="1"/>
          </p:cNvSpPr>
          <p:nvPr/>
        </p:nvSpPr>
        <p:spPr bwMode="auto">
          <a:xfrm>
            <a:off x="2611438" y="2274888"/>
            <a:ext cx="6156325" cy="1200150"/>
          </a:xfrm>
          <a:prstGeom prst="rect">
            <a:avLst/>
          </a:prstGeom>
          <a:noFill/>
          <a:ln>
            <a:noFill/>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3600" b="1" i="1" dirty="0">
                <a:latin typeface="+mj-lt"/>
              </a:rPr>
              <a:t>What is a Culture of Safety </a:t>
            </a:r>
          </a:p>
          <a:p>
            <a:pPr algn="ctr" eaLnBrk="1" hangingPunct="1">
              <a:defRPr/>
            </a:pPr>
            <a:r>
              <a:rPr lang="en-US" altLang="en-US" sz="3600" b="1" i="1" dirty="0">
                <a:latin typeface="+mj-lt"/>
              </a:rPr>
              <a:t>and Can It Be Changed?</a:t>
            </a:r>
          </a:p>
        </p:txBody>
      </p:sp>
      <p:grpSp>
        <p:nvGrpSpPr>
          <p:cNvPr id="5126" name="Group 26">
            <a:extLst>
              <a:ext uri="{FF2B5EF4-FFF2-40B4-BE49-F238E27FC236}">
                <a16:creationId xmlns:a16="http://schemas.microsoft.com/office/drawing/2014/main" id="{9F266EAB-0AB5-2C45-856E-D6D373A38A50}"/>
              </a:ext>
            </a:extLst>
          </p:cNvPr>
          <p:cNvGrpSpPr>
            <a:grpSpLocks/>
          </p:cNvGrpSpPr>
          <p:nvPr/>
        </p:nvGrpSpPr>
        <p:grpSpPr bwMode="auto">
          <a:xfrm>
            <a:off x="2997200" y="5916613"/>
            <a:ext cx="3946525" cy="495300"/>
            <a:chOff x="2496" y="2592"/>
            <a:chExt cx="2486" cy="313"/>
          </a:xfrm>
        </p:grpSpPr>
        <p:pic>
          <p:nvPicPr>
            <p:cNvPr id="5127" name="Picture 27">
              <a:extLst>
                <a:ext uri="{FF2B5EF4-FFF2-40B4-BE49-F238E27FC236}">
                  <a16:creationId xmlns:a16="http://schemas.microsoft.com/office/drawing/2014/main" id="{BF7A8AF4-A8C9-F446-8B07-E5E540C5533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56" y="2592"/>
              <a:ext cx="326"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28">
              <a:extLst>
                <a:ext uri="{FF2B5EF4-FFF2-40B4-BE49-F238E27FC236}">
                  <a16:creationId xmlns:a16="http://schemas.microsoft.com/office/drawing/2014/main" id="{68600A00-CDCE-1F48-A252-925C2B69AC3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128" y="2592"/>
              <a:ext cx="326"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29">
              <a:extLst>
                <a:ext uri="{FF2B5EF4-FFF2-40B4-BE49-F238E27FC236}">
                  <a16:creationId xmlns:a16="http://schemas.microsoft.com/office/drawing/2014/main" id="{1ED39C09-93B3-E041-8470-119DE758D23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00" y="2592"/>
              <a:ext cx="326"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30">
              <a:extLst>
                <a:ext uri="{FF2B5EF4-FFF2-40B4-BE49-F238E27FC236}">
                  <a16:creationId xmlns:a16="http://schemas.microsoft.com/office/drawing/2014/main" id="{15A1DD0F-BE95-5C43-B606-EAB8D975572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24" y="2592"/>
              <a:ext cx="326"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31">
              <a:extLst>
                <a:ext uri="{FF2B5EF4-FFF2-40B4-BE49-F238E27FC236}">
                  <a16:creationId xmlns:a16="http://schemas.microsoft.com/office/drawing/2014/main" id="{B761C239-308A-8D4C-A7D9-3A49A5393A9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496" y="2592"/>
              <a:ext cx="326"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5">
            <a:extLst>
              <a:ext uri="{FF2B5EF4-FFF2-40B4-BE49-F238E27FC236}">
                <a16:creationId xmlns:a16="http://schemas.microsoft.com/office/drawing/2014/main" id="{94ADE199-138D-7849-8148-2E3EA75ACEE1}"/>
              </a:ext>
            </a:extLst>
          </p:cNvPr>
          <p:cNvSpPr>
            <a:spLocks noChangeArrowheads="1"/>
          </p:cNvSpPr>
          <p:nvPr/>
        </p:nvSpPr>
        <p:spPr bwMode="auto">
          <a:xfrm>
            <a:off x="314325" y="1212850"/>
            <a:ext cx="816451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a:latin typeface="Times New Roman" panose="02020603050405020304" pitchFamily="18" charset="0"/>
              </a:rPr>
              <a:t>• </a:t>
            </a:r>
            <a:r>
              <a:rPr lang="en-US" altLang="en-US" sz="3600" b="1">
                <a:latin typeface="Times New Roman" panose="02020603050405020304" pitchFamily="18" charset="0"/>
              </a:rPr>
              <a:t>January 7, 2010: Explosion in Energetic Materials Lab Injures Student</a:t>
            </a:r>
          </a:p>
          <a:p>
            <a:pPr eaLnBrk="1" hangingPunct="1"/>
            <a:endParaRPr lang="en-US" altLang="en-US" sz="2000" b="1">
              <a:latin typeface="Times New Roman" panose="02020603050405020304" pitchFamily="18" charset="0"/>
            </a:endParaRPr>
          </a:p>
          <a:p>
            <a:pPr eaLnBrk="1" hangingPunct="1"/>
            <a:r>
              <a:rPr lang="en-US" altLang="en-US">
                <a:latin typeface="Times New Roman" panose="02020603050405020304" pitchFamily="18" charset="0"/>
              </a:rPr>
              <a:t>• January 8, 2010: Call from </a:t>
            </a:r>
          </a:p>
          <a:p>
            <a:pPr eaLnBrk="1" hangingPunct="1"/>
            <a:r>
              <a:rPr lang="en-US" altLang="en-US">
                <a:latin typeface="Times New Roman" panose="02020603050405020304" pitchFamily="18" charset="0"/>
              </a:rPr>
              <a:t>  National Chemical Safety Board</a:t>
            </a:r>
          </a:p>
          <a:p>
            <a:pPr eaLnBrk="1" hangingPunct="1"/>
            <a:r>
              <a:rPr lang="en-US" altLang="en-US">
                <a:latin typeface="Times New Roman" panose="02020603050405020304" pitchFamily="18" charset="0"/>
              </a:rPr>
              <a:t>• Feb. 11: Lab Reopened</a:t>
            </a:r>
          </a:p>
          <a:p>
            <a:pPr eaLnBrk="1" hangingPunct="1"/>
            <a:r>
              <a:rPr lang="en-US" altLang="en-US">
                <a:latin typeface="Times New Roman" panose="02020603050405020304" pitchFamily="18" charset="0"/>
              </a:rPr>
              <a:t>• Feb 26: DHS Visit (Northeastern)</a:t>
            </a:r>
          </a:p>
          <a:p>
            <a:pPr eaLnBrk="1" hangingPunct="1"/>
            <a:r>
              <a:rPr lang="en-US" altLang="en-US">
                <a:latin typeface="Times New Roman" panose="02020603050405020304" pitchFamily="18" charset="0"/>
              </a:rPr>
              <a:t>• March 19-23: Visit by Chemical </a:t>
            </a:r>
          </a:p>
          <a:p>
            <a:pPr eaLnBrk="1" hangingPunct="1"/>
            <a:r>
              <a:rPr lang="en-US" altLang="en-US">
                <a:latin typeface="Times New Roman" panose="02020603050405020304" pitchFamily="18" charset="0"/>
              </a:rPr>
              <a:t>  Safety Board</a:t>
            </a:r>
          </a:p>
          <a:p>
            <a:pPr eaLnBrk="1" hangingPunct="1"/>
            <a:r>
              <a:rPr lang="en-US" altLang="en-US">
                <a:latin typeface="Times New Roman" panose="02020603050405020304" pitchFamily="18" charset="0"/>
              </a:rPr>
              <a:t>• April 9: Internal Investigation Results Released</a:t>
            </a:r>
          </a:p>
          <a:p>
            <a:pPr eaLnBrk="1" hangingPunct="1"/>
            <a:r>
              <a:rPr lang="en-US" altLang="en-US">
                <a:latin typeface="Times New Roman" panose="02020603050405020304" pitchFamily="18" charset="0"/>
              </a:rPr>
              <a:t>• May 25: DHS (ALERT) Visit</a:t>
            </a:r>
          </a:p>
          <a:p>
            <a:pPr eaLnBrk="1" hangingPunct="1"/>
            <a:r>
              <a:rPr lang="en-US" altLang="en-US">
                <a:latin typeface="Times New Roman" panose="02020603050405020304" pitchFamily="18" charset="0"/>
              </a:rPr>
              <a:t>• October 15: Findings from the CBS Released</a:t>
            </a:r>
          </a:p>
        </p:txBody>
      </p:sp>
      <p:pic>
        <p:nvPicPr>
          <p:cNvPr id="23554" name="Picture 6">
            <a:extLst>
              <a:ext uri="{FF2B5EF4-FFF2-40B4-BE49-F238E27FC236}">
                <a16:creationId xmlns:a16="http://schemas.microsoft.com/office/drawing/2014/main" id="{95B83233-4F1B-7B48-BE9C-254D9D619F4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6213" y="2700338"/>
            <a:ext cx="3443287"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19B57CE-E0FE-1240-93F8-64228A6E659F}"/>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4FA393-31F1-0B4F-98F1-288DA2110778}"/>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25602" name="Rectangle 2">
            <a:extLst>
              <a:ext uri="{FF2B5EF4-FFF2-40B4-BE49-F238E27FC236}">
                <a16:creationId xmlns:a16="http://schemas.microsoft.com/office/drawing/2014/main" id="{EA5553A5-5A5F-D24F-8E02-6A1A3C144F73}"/>
              </a:ext>
            </a:extLst>
          </p:cNvPr>
          <p:cNvSpPr>
            <a:spLocks noChangeArrowheads="1"/>
          </p:cNvSpPr>
          <p:nvPr/>
        </p:nvSpPr>
        <p:spPr bwMode="auto">
          <a:xfrm>
            <a:off x="173038" y="2216150"/>
            <a:ext cx="47831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a:latin typeface="Times New Roman" panose="02020603050405020304" pitchFamily="18" charset="0"/>
              </a:rPr>
              <a:t>Overall, investigations found a </a:t>
            </a:r>
            <a:r>
              <a:rPr lang="en-US" altLang="en-US" b="1" i="1">
                <a:latin typeface="Times New Roman" panose="02020603050405020304" pitchFamily="18" charset="0"/>
              </a:rPr>
              <a:t>lack</a:t>
            </a:r>
          </a:p>
          <a:p>
            <a:r>
              <a:rPr lang="en-US" altLang="en-US" b="1" i="1">
                <a:latin typeface="Times New Roman" panose="02020603050405020304" pitchFamily="18" charset="0"/>
              </a:rPr>
              <a:t>of oversight </a:t>
            </a:r>
            <a:r>
              <a:rPr lang="en-US" altLang="en-US">
                <a:latin typeface="Times New Roman" panose="02020603050405020304" pitchFamily="18" charset="0"/>
              </a:rPr>
              <a:t>regarding safety at all </a:t>
            </a:r>
          </a:p>
          <a:p>
            <a:r>
              <a:rPr lang="en-US" altLang="en-US">
                <a:latin typeface="Times New Roman" panose="02020603050405020304" pitchFamily="18" charset="0"/>
              </a:rPr>
              <a:t>levels of the university and the </a:t>
            </a:r>
          </a:p>
          <a:p>
            <a:r>
              <a:rPr lang="en-US" altLang="en-US">
                <a:latin typeface="Times New Roman" panose="02020603050405020304" pitchFamily="18" charset="0"/>
              </a:rPr>
              <a:t>CSB investigation team made </a:t>
            </a:r>
          </a:p>
          <a:p>
            <a:r>
              <a:rPr lang="en-US" altLang="en-US">
                <a:latin typeface="Times New Roman" panose="02020603050405020304" pitchFamily="18" charset="0"/>
              </a:rPr>
              <a:t>several recommendations to </a:t>
            </a:r>
          </a:p>
          <a:p>
            <a:r>
              <a:rPr lang="en-US" altLang="en-US">
                <a:latin typeface="Times New Roman" panose="02020603050405020304" pitchFamily="18" charset="0"/>
              </a:rPr>
              <a:t>address and correct these concerns</a:t>
            </a:r>
          </a:p>
        </p:txBody>
      </p:sp>
      <p:sp>
        <p:nvSpPr>
          <p:cNvPr id="25603" name="TextBox 2">
            <a:extLst>
              <a:ext uri="{FF2B5EF4-FFF2-40B4-BE49-F238E27FC236}">
                <a16:creationId xmlns:a16="http://schemas.microsoft.com/office/drawing/2014/main" id="{F29D74DF-8190-BA46-AC90-22F9FB5665FD}"/>
              </a:ext>
            </a:extLst>
          </p:cNvPr>
          <p:cNvSpPr txBox="1">
            <a:spLocks noChangeArrowheads="1"/>
          </p:cNvSpPr>
          <p:nvPr/>
        </p:nvSpPr>
        <p:spPr bwMode="auto">
          <a:xfrm>
            <a:off x="411163" y="1406525"/>
            <a:ext cx="46767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TTU: The CSB Report</a:t>
            </a:r>
          </a:p>
        </p:txBody>
      </p:sp>
      <p:pic>
        <p:nvPicPr>
          <p:cNvPr id="25604" name="Picture 4">
            <a:extLst>
              <a:ext uri="{FF2B5EF4-FFF2-40B4-BE49-F238E27FC236}">
                <a16:creationId xmlns:a16="http://schemas.microsoft.com/office/drawing/2014/main" id="{73519A0C-DC7A-C849-8A5D-2E5928C7825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4">
            <a:extLst>
              <a:ext uri="{FF2B5EF4-FFF2-40B4-BE49-F238E27FC236}">
                <a16:creationId xmlns:a16="http://schemas.microsoft.com/office/drawing/2014/main" id="{16A08321-CA49-9343-B3F7-10E1F8AACDC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1B6DD2A7-8944-E84F-B56C-9DFB3B3512B8}"/>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27651" name="TextBox 2">
            <a:extLst>
              <a:ext uri="{FF2B5EF4-FFF2-40B4-BE49-F238E27FC236}">
                <a16:creationId xmlns:a16="http://schemas.microsoft.com/office/drawing/2014/main" id="{93C5CA7C-0BB6-4D40-B9FD-F212E7EBA2E5}"/>
              </a:ext>
            </a:extLst>
          </p:cNvPr>
          <p:cNvSpPr txBox="1">
            <a:spLocks noChangeArrowheads="1"/>
          </p:cNvSpPr>
          <p:nvPr/>
        </p:nvSpPr>
        <p:spPr bwMode="auto">
          <a:xfrm>
            <a:off x="349250" y="2208213"/>
            <a:ext cx="482123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800" i="1">
                <a:latin typeface="Times New Roman" panose="02020603050405020304" pitchFamily="18" charset="0"/>
              </a:rPr>
              <a:t>• Adapt elements of physical risk into our chemical hygiene plan.</a:t>
            </a:r>
            <a:br>
              <a:rPr lang="en-US" altLang="en-US" sz="1800" i="1">
                <a:latin typeface="Times New Roman" panose="02020603050405020304" pitchFamily="18" charset="0"/>
              </a:rPr>
            </a:br>
            <a:r>
              <a:rPr lang="en-US" altLang="en-US" sz="1800" i="1">
                <a:latin typeface="Times New Roman" panose="02020603050405020304" pitchFamily="18" charset="0"/>
              </a:rPr>
              <a:t>• Require Texas Tech University (TTU) to become an exemplary institution around the culture of safety.</a:t>
            </a:r>
            <a:br>
              <a:rPr lang="en-US" altLang="en-US" sz="1800" i="1">
                <a:latin typeface="Times New Roman" panose="02020603050405020304" pitchFamily="18" charset="0"/>
              </a:rPr>
            </a:br>
            <a:r>
              <a:rPr lang="en-US" altLang="en-US" sz="1800" i="1">
                <a:latin typeface="Times New Roman" panose="02020603050405020304" pitchFamily="18" charset="0"/>
              </a:rPr>
              <a:t>• Require the University to report annually to the U.S. Chemical Safety Board about progress made toward improving the culture of laboratory safety; the parameters will need definition.</a:t>
            </a:r>
            <a:br>
              <a:rPr lang="en-US" altLang="en-US" sz="1800" i="1">
                <a:latin typeface="Times New Roman" panose="02020603050405020304" pitchFamily="18" charset="0"/>
              </a:rPr>
            </a:br>
            <a:r>
              <a:rPr lang="en-US" altLang="en-US" sz="1800" i="1">
                <a:latin typeface="Times New Roman" panose="02020603050405020304" pitchFamily="18" charset="0"/>
              </a:rPr>
              <a:t>• Acquire an online chemical inventory system.</a:t>
            </a:r>
            <a:br>
              <a:rPr lang="en-US" altLang="en-US" sz="1800" i="1">
                <a:latin typeface="Times New Roman" panose="02020603050405020304" pitchFamily="18" charset="0"/>
              </a:rPr>
            </a:br>
            <a:r>
              <a:rPr lang="en-US" altLang="en-US" sz="1800" i="1">
                <a:latin typeface="Times New Roman" panose="02020603050405020304" pitchFamily="18" charset="0"/>
              </a:rPr>
              <a:t>• Require the Provost and Vice President for Research to make laboratory safety an element of annual evaluations (e.g., college, department, faculty).</a:t>
            </a:r>
            <a:br>
              <a:rPr lang="en-US" altLang="en-US" sz="1800" i="1">
                <a:latin typeface="Times New Roman" panose="02020603050405020304" pitchFamily="18" charset="0"/>
              </a:rPr>
            </a:br>
            <a:r>
              <a:rPr lang="en-US" altLang="en-US" sz="1800" i="1">
                <a:latin typeface="Times New Roman" panose="02020603050405020304" pitchFamily="18" charset="0"/>
              </a:rPr>
              <a:t>• Others to be determined.</a:t>
            </a:r>
            <a:br>
              <a:rPr lang="en-US" altLang="en-US" sz="1800" i="1">
                <a:latin typeface="Times New Roman" panose="02020603050405020304" pitchFamily="18" charset="0"/>
              </a:rPr>
            </a:br>
            <a:r>
              <a:rPr lang="en-US" altLang="en-US" sz="1800" i="1">
                <a:latin typeface="Times New Roman" panose="02020603050405020304" pitchFamily="18" charset="0"/>
              </a:rPr>
              <a:t> </a:t>
            </a:r>
          </a:p>
        </p:txBody>
      </p:sp>
      <p:sp>
        <p:nvSpPr>
          <p:cNvPr id="27652" name="TextBox 2">
            <a:extLst>
              <a:ext uri="{FF2B5EF4-FFF2-40B4-BE49-F238E27FC236}">
                <a16:creationId xmlns:a16="http://schemas.microsoft.com/office/drawing/2014/main" id="{70EE64CB-E671-C14C-A331-019EECFB4A5E}"/>
              </a:ext>
            </a:extLst>
          </p:cNvPr>
          <p:cNvSpPr txBox="1">
            <a:spLocks noChangeArrowheads="1"/>
          </p:cNvSpPr>
          <p:nvPr/>
        </p:nvSpPr>
        <p:spPr bwMode="auto">
          <a:xfrm>
            <a:off x="411163" y="1406525"/>
            <a:ext cx="46767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TTU: The CSB Report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1A0119B-3325-BE45-8058-4D4FB02FFD7E}"/>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29698" name="TextBox 11">
            <a:extLst>
              <a:ext uri="{FF2B5EF4-FFF2-40B4-BE49-F238E27FC236}">
                <a16:creationId xmlns:a16="http://schemas.microsoft.com/office/drawing/2014/main" id="{FD89EF40-25C6-7546-85E3-B44C8FB24E1C}"/>
              </a:ext>
            </a:extLst>
          </p:cNvPr>
          <p:cNvSpPr txBox="1">
            <a:spLocks noChangeArrowheads="1"/>
          </p:cNvSpPr>
          <p:nvPr/>
        </p:nvSpPr>
        <p:spPr bwMode="auto">
          <a:xfrm>
            <a:off x="179388" y="2217738"/>
            <a:ext cx="5256212"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 EH&amp;S Placed Under the Aegis of the </a:t>
            </a:r>
          </a:p>
          <a:p>
            <a:pPr eaLnBrk="1" hangingPunct="1"/>
            <a:r>
              <a:rPr lang="en-US" altLang="en-US">
                <a:latin typeface="Times New Roman" panose="02020603050405020304" pitchFamily="18" charset="0"/>
              </a:rPr>
              <a:t>Vice President for Research</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 Institutional Laboratory Safety </a:t>
            </a:r>
          </a:p>
          <a:p>
            <a:pPr eaLnBrk="1" hangingPunct="1"/>
            <a:r>
              <a:rPr lang="en-US" altLang="en-US">
                <a:latin typeface="Times New Roman" panose="02020603050405020304" pitchFamily="18" charset="0"/>
              </a:rPr>
              <a:t>Committee (ILSC) Established to </a:t>
            </a:r>
          </a:p>
          <a:p>
            <a:pPr eaLnBrk="1" hangingPunct="1"/>
            <a:r>
              <a:rPr lang="en-US" altLang="en-US">
                <a:latin typeface="Times New Roman" panose="02020603050405020304" pitchFamily="18" charset="0"/>
              </a:rPr>
              <a:t>develop campus safety culture</a:t>
            </a:r>
          </a:p>
          <a:p>
            <a:pPr eaLnBrk="1" hangingPunct="1"/>
            <a:endParaRPr lang="en-US" altLang="en-US">
              <a:latin typeface="Times New Roman" panose="02020603050405020304" pitchFamily="18" charset="0"/>
            </a:endParaRPr>
          </a:p>
        </p:txBody>
      </p:sp>
      <p:pic>
        <p:nvPicPr>
          <p:cNvPr id="29699" name="Picture 12">
            <a:extLst>
              <a:ext uri="{FF2B5EF4-FFF2-40B4-BE49-F238E27FC236}">
                <a16:creationId xmlns:a16="http://schemas.microsoft.com/office/drawing/2014/main" id="{7B0D5FEA-9341-A140-BCEA-7049A9FC033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6">
            <a:extLst>
              <a:ext uri="{FF2B5EF4-FFF2-40B4-BE49-F238E27FC236}">
                <a16:creationId xmlns:a16="http://schemas.microsoft.com/office/drawing/2014/main" id="{F56DBCEC-8E3A-7E4C-B2B3-EBC70E6202DF}"/>
              </a:ext>
            </a:extLst>
          </p:cNvPr>
          <p:cNvSpPr txBox="1">
            <a:spLocks noChangeArrowheads="1"/>
          </p:cNvSpPr>
          <p:nvPr/>
        </p:nvSpPr>
        <p:spPr bwMode="auto">
          <a:xfrm>
            <a:off x="179388" y="1325563"/>
            <a:ext cx="88677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Texas Tech Chemistry: Building the Culture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Box 11">
            <a:extLst>
              <a:ext uri="{FF2B5EF4-FFF2-40B4-BE49-F238E27FC236}">
                <a16:creationId xmlns:a16="http://schemas.microsoft.com/office/drawing/2014/main" id="{8819B7E0-E8EB-0B46-9C06-4515C943CD52}"/>
              </a:ext>
            </a:extLst>
          </p:cNvPr>
          <p:cNvSpPr txBox="1">
            <a:spLocks noChangeArrowheads="1"/>
          </p:cNvSpPr>
          <p:nvPr/>
        </p:nvSpPr>
        <p:spPr bwMode="auto">
          <a:xfrm>
            <a:off x="179388" y="2217738"/>
            <a:ext cx="79914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 EH&amp;S, ILSC, and Chemistry Safety </a:t>
            </a:r>
          </a:p>
          <a:p>
            <a:pPr eaLnBrk="1" hangingPunct="1"/>
            <a:r>
              <a:rPr lang="en-US" altLang="en-US">
                <a:latin typeface="Times New Roman" panose="02020603050405020304" pitchFamily="18" charset="0"/>
              </a:rPr>
              <a:t>Committee Revamped Chemical </a:t>
            </a:r>
          </a:p>
          <a:p>
            <a:pPr eaLnBrk="1" hangingPunct="1"/>
            <a:r>
              <a:rPr lang="en-US" altLang="en-US">
                <a:latin typeface="Times New Roman" panose="02020603050405020304" pitchFamily="18" charset="0"/>
              </a:rPr>
              <a:t>Hygiene Plan (now Work Area Safety</a:t>
            </a:r>
          </a:p>
          <a:p>
            <a:pPr eaLnBrk="1" hangingPunct="1"/>
            <a:r>
              <a:rPr lang="en-US" altLang="en-US">
                <a:latin typeface="Times New Roman" panose="02020603050405020304" pitchFamily="18" charset="0"/>
              </a:rPr>
              <a:t>Plan (WASP)</a:t>
            </a:r>
          </a:p>
          <a:p>
            <a:pPr eaLnBrk="1" hangingPunct="1"/>
            <a:r>
              <a:rPr lang="en-US" altLang="en-US">
                <a:latin typeface="Times New Roman" panose="02020603050405020304" pitchFamily="18" charset="0"/>
              </a:rPr>
              <a:t>	- Completed 2013</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	- Updated Annually</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	- All researchers tested </a:t>
            </a:r>
          </a:p>
          <a:p>
            <a:pPr eaLnBrk="1" hangingPunct="1"/>
            <a:r>
              <a:rPr lang="en-US" altLang="en-US">
                <a:latin typeface="Times New Roman" panose="02020603050405020304" pitchFamily="18" charset="0"/>
              </a:rPr>
              <a:t>	(Students once a year; faculty once every two years)</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 Safety Concerns and Near Misses (SCAN) system instituted</a:t>
            </a:r>
          </a:p>
        </p:txBody>
      </p:sp>
      <p:pic>
        <p:nvPicPr>
          <p:cNvPr id="31746" name="Picture 12">
            <a:extLst>
              <a:ext uri="{FF2B5EF4-FFF2-40B4-BE49-F238E27FC236}">
                <a16:creationId xmlns:a16="http://schemas.microsoft.com/office/drawing/2014/main" id="{F0C1EB06-F26E-2946-AF51-CE73058A1EC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17703A69-FDBB-C848-8B6B-FA3E9A8764E1}"/>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31748" name="TextBox 6">
            <a:extLst>
              <a:ext uri="{FF2B5EF4-FFF2-40B4-BE49-F238E27FC236}">
                <a16:creationId xmlns:a16="http://schemas.microsoft.com/office/drawing/2014/main" id="{CA7728C6-2608-054A-A353-958041619229}"/>
              </a:ext>
            </a:extLst>
          </p:cNvPr>
          <p:cNvSpPr txBox="1">
            <a:spLocks noChangeArrowheads="1"/>
          </p:cNvSpPr>
          <p:nvPr/>
        </p:nvSpPr>
        <p:spPr bwMode="auto">
          <a:xfrm>
            <a:off x="179388" y="1325563"/>
            <a:ext cx="88677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Texas Tech Chemistry: Building the Culture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Box 6">
            <a:extLst>
              <a:ext uri="{FF2B5EF4-FFF2-40B4-BE49-F238E27FC236}">
                <a16:creationId xmlns:a16="http://schemas.microsoft.com/office/drawing/2014/main" id="{81924F7F-23FD-414F-9324-33AADDC29084}"/>
              </a:ext>
            </a:extLst>
          </p:cNvPr>
          <p:cNvSpPr txBox="1">
            <a:spLocks noChangeArrowheads="1"/>
          </p:cNvSpPr>
          <p:nvPr/>
        </p:nvSpPr>
        <p:spPr bwMode="auto">
          <a:xfrm>
            <a:off x="179388" y="1325563"/>
            <a:ext cx="88677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Texas Tech Chemistry: Building the Culture</a:t>
            </a:r>
          </a:p>
        </p:txBody>
      </p:sp>
      <p:sp>
        <p:nvSpPr>
          <p:cNvPr id="33794" name="TextBox 7">
            <a:extLst>
              <a:ext uri="{FF2B5EF4-FFF2-40B4-BE49-F238E27FC236}">
                <a16:creationId xmlns:a16="http://schemas.microsoft.com/office/drawing/2014/main" id="{50C52CF7-670C-5941-B304-CA6518D5808B}"/>
              </a:ext>
            </a:extLst>
          </p:cNvPr>
          <p:cNvSpPr txBox="1">
            <a:spLocks noChangeArrowheads="1"/>
          </p:cNvSpPr>
          <p:nvPr/>
        </p:nvSpPr>
        <p:spPr bwMode="auto">
          <a:xfrm>
            <a:off x="179388" y="2100263"/>
            <a:ext cx="86582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 All Continuing Lab Researchers are </a:t>
            </a:r>
          </a:p>
          <a:p>
            <a:pPr eaLnBrk="1" hangingPunct="1"/>
            <a:r>
              <a:rPr lang="en-US" altLang="en-US">
                <a:latin typeface="Times New Roman" panose="02020603050405020304" pitchFamily="18" charset="0"/>
              </a:rPr>
              <a:t>Required to Undergo Mandatory </a:t>
            </a:r>
          </a:p>
          <a:p>
            <a:pPr eaLnBrk="1" hangingPunct="1"/>
            <a:r>
              <a:rPr lang="en-US" altLang="en-US">
                <a:latin typeface="Times New Roman" panose="02020603050405020304" pitchFamily="18" charset="0"/>
              </a:rPr>
              <a:t>Chemical (and other) Safety Training </a:t>
            </a:r>
          </a:p>
          <a:p>
            <a:pPr eaLnBrk="1" hangingPunct="1"/>
            <a:r>
              <a:rPr lang="en-US" altLang="en-US">
                <a:latin typeface="Times New Roman" panose="02020603050405020304" pitchFamily="18" charset="0"/>
              </a:rPr>
              <a:t>(September): Verification in Personnel </a:t>
            </a:r>
          </a:p>
          <a:p>
            <a:pPr eaLnBrk="1" hangingPunct="1"/>
            <a:r>
              <a:rPr lang="en-US" altLang="en-US">
                <a:latin typeface="Times New Roman" panose="02020603050405020304" pitchFamily="18" charset="0"/>
              </a:rPr>
              <a:t>File</a:t>
            </a:r>
          </a:p>
          <a:p>
            <a:pPr eaLnBrk="1" hangingPunct="1"/>
            <a:r>
              <a:rPr lang="en-US" altLang="en-US">
                <a:latin typeface="Times New Roman" panose="02020603050405020304" pitchFamily="18" charset="0"/>
              </a:rPr>
              <a:t>  -</a:t>
            </a:r>
            <a:r>
              <a:rPr lang="en-US" altLang="en-US">
                <a:solidFill>
                  <a:srgbClr val="000000"/>
                </a:solidFill>
                <a:latin typeface="Times New Roman" panose="02020603050405020304" pitchFamily="18" charset="0"/>
              </a:rPr>
              <a:t> 100% Compliance since  Spring 2012 +</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 All New Lab Researchers are Required to Undergo Safety Training Before They Can Chose a Research Mentor: Verification in Personnel File</a:t>
            </a:r>
          </a:p>
          <a:p>
            <a:pPr eaLnBrk="1" hangingPunct="1"/>
            <a:endParaRPr lang="en-US" altLang="en-US">
              <a:latin typeface="Times New Roman" panose="02020603050405020304" pitchFamily="18" charset="0"/>
            </a:endParaRPr>
          </a:p>
          <a:p>
            <a:pPr eaLnBrk="1" hangingPunct="1"/>
            <a:r>
              <a:rPr lang="en-US" altLang="en-US">
                <a:solidFill>
                  <a:srgbClr val="000000"/>
                </a:solidFill>
                <a:latin typeface="Times New Roman" panose="02020603050405020304" pitchFamily="18" charset="0"/>
              </a:rPr>
              <a:t>  - 100% Compliance, Summer, 2012+ </a:t>
            </a:r>
          </a:p>
        </p:txBody>
      </p:sp>
      <p:pic>
        <p:nvPicPr>
          <p:cNvPr id="33795" name="Picture 8">
            <a:extLst>
              <a:ext uri="{FF2B5EF4-FFF2-40B4-BE49-F238E27FC236}">
                <a16:creationId xmlns:a16="http://schemas.microsoft.com/office/drawing/2014/main" id="{EC21DB54-82F4-754C-B103-D7D5FED552F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92D35821-A585-F34C-94CB-C067A4AF9BE2}"/>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Box 3">
            <a:extLst>
              <a:ext uri="{FF2B5EF4-FFF2-40B4-BE49-F238E27FC236}">
                <a16:creationId xmlns:a16="http://schemas.microsoft.com/office/drawing/2014/main" id="{B7BB48B3-05E3-E241-8B78-77B5AE22496E}"/>
              </a:ext>
            </a:extLst>
          </p:cNvPr>
          <p:cNvSpPr txBox="1">
            <a:spLocks noChangeArrowheads="1"/>
          </p:cNvSpPr>
          <p:nvPr/>
        </p:nvSpPr>
        <p:spPr bwMode="auto">
          <a:xfrm>
            <a:off x="192088" y="2297113"/>
            <a:ext cx="493395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 Group Codes of Conduct and Operating Procedures in Place, and Provided to and Signed by Students</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 Failure to Comply with Policies and Protocols Results in Immediate Dismissal from the Laboratory</a:t>
            </a:r>
          </a:p>
        </p:txBody>
      </p:sp>
      <p:pic>
        <p:nvPicPr>
          <p:cNvPr id="35842" name="Picture 4">
            <a:extLst>
              <a:ext uri="{FF2B5EF4-FFF2-40B4-BE49-F238E27FC236}">
                <a16:creationId xmlns:a16="http://schemas.microsoft.com/office/drawing/2014/main" id="{E11D9A11-C9FB-E44F-956D-ED0C8C3B82C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2B1B4902-2752-8F40-ADA6-3B57327AB998}"/>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35844" name="Rectangle 2">
            <a:extLst>
              <a:ext uri="{FF2B5EF4-FFF2-40B4-BE49-F238E27FC236}">
                <a16:creationId xmlns:a16="http://schemas.microsoft.com/office/drawing/2014/main" id="{0FCBFADD-12D3-384F-8333-26E4D703157D}"/>
              </a:ext>
            </a:extLst>
          </p:cNvPr>
          <p:cNvSpPr>
            <a:spLocks noChangeArrowheads="1"/>
          </p:cNvSpPr>
          <p:nvPr/>
        </p:nvSpPr>
        <p:spPr bwMode="auto">
          <a:xfrm>
            <a:off x="179388" y="5173663"/>
            <a:ext cx="8485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 Failure of research laboratories to comply with policies can result in lab shutdown until in compliance (no shutdowns since 2012) </a:t>
            </a:r>
          </a:p>
        </p:txBody>
      </p:sp>
      <p:sp>
        <p:nvSpPr>
          <p:cNvPr id="35845" name="TextBox 6">
            <a:extLst>
              <a:ext uri="{FF2B5EF4-FFF2-40B4-BE49-F238E27FC236}">
                <a16:creationId xmlns:a16="http://schemas.microsoft.com/office/drawing/2014/main" id="{B777E010-4489-2A4C-86AA-5AA460D53ED0}"/>
              </a:ext>
            </a:extLst>
          </p:cNvPr>
          <p:cNvSpPr txBox="1">
            <a:spLocks noChangeArrowheads="1"/>
          </p:cNvSpPr>
          <p:nvPr/>
        </p:nvSpPr>
        <p:spPr bwMode="auto">
          <a:xfrm>
            <a:off x="179388" y="1325563"/>
            <a:ext cx="88677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Texas Tech Chemistry: Building the Culture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3">
            <a:extLst>
              <a:ext uri="{FF2B5EF4-FFF2-40B4-BE49-F238E27FC236}">
                <a16:creationId xmlns:a16="http://schemas.microsoft.com/office/drawing/2014/main" id="{967BBBDE-CECE-8B46-8BA3-FCB4164FFF87}"/>
              </a:ext>
            </a:extLst>
          </p:cNvPr>
          <p:cNvSpPr txBox="1">
            <a:spLocks noChangeArrowheads="1"/>
          </p:cNvSpPr>
          <p:nvPr/>
        </p:nvSpPr>
        <p:spPr bwMode="auto">
          <a:xfrm>
            <a:off x="36513" y="1403350"/>
            <a:ext cx="8845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200" b="1">
                <a:latin typeface="Times New Roman" panose="02020603050405020304" pitchFamily="18" charset="0"/>
              </a:rPr>
              <a:t>Texas Tech Chemistry: We’re Still Working On It</a:t>
            </a:r>
          </a:p>
        </p:txBody>
      </p:sp>
      <p:pic>
        <p:nvPicPr>
          <p:cNvPr id="37890" name="Picture 5">
            <a:extLst>
              <a:ext uri="{FF2B5EF4-FFF2-40B4-BE49-F238E27FC236}">
                <a16:creationId xmlns:a16="http://schemas.microsoft.com/office/drawing/2014/main" id="{61FA04F6-AC74-D644-A3CA-80901F4265A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6B4D2DA-5186-CF41-AAF4-8CF21452AAD0}"/>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37892" name="TextBox 6">
            <a:extLst>
              <a:ext uri="{FF2B5EF4-FFF2-40B4-BE49-F238E27FC236}">
                <a16:creationId xmlns:a16="http://schemas.microsoft.com/office/drawing/2014/main" id="{FF94D4DB-C0E1-D947-8378-B04FE8087CF3}"/>
              </a:ext>
            </a:extLst>
          </p:cNvPr>
          <p:cNvSpPr txBox="1">
            <a:spLocks noChangeArrowheads="1"/>
          </p:cNvSpPr>
          <p:nvPr/>
        </p:nvSpPr>
        <p:spPr bwMode="auto">
          <a:xfrm>
            <a:off x="519113" y="2300288"/>
            <a:ext cx="81407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 Working on Developing “Carrots” </a:t>
            </a:r>
          </a:p>
          <a:p>
            <a:pPr eaLnBrk="1" hangingPunct="1"/>
            <a:r>
              <a:rPr lang="en-US" altLang="en-US">
                <a:latin typeface="Times New Roman" panose="02020603050405020304" pitchFamily="18" charset="0"/>
              </a:rPr>
              <a:t>   for Superior Laboratory Safety </a:t>
            </a:r>
          </a:p>
          <a:p>
            <a:pPr eaLnBrk="1" hangingPunct="1"/>
            <a:r>
              <a:rPr lang="en-US" altLang="en-US">
                <a:latin typeface="Times New Roman" panose="02020603050405020304" pitchFamily="18" charset="0"/>
              </a:rPr>
              <a:t>   Activities: $25K Departmental </a:t>
            </a:r>
          </a:p>
          <a:p>
            <a:pPr eaLnBrk="1" hangingPunct="1"/>
            <a:r>
              <a:rPr lang="en-US" altLang="en-US">
                <a:latin typeface="Times New Roman" panose="02020603050405020304" pitchFamily="18" charset="0"/>
              </a:rPr>
              <a:t>   Safety Award, 2019</a:t>
            </a:r>
          </a:p>
          <a:p>
            <a:pPr eaLnBrk="1" hangingPunct="1"/>
            <a:r>
              <a:rPr lang="en-US" altLang="en-US">
                <a:latin typeface="Times New Roman" panose="02020603050405020304" pitchFamily="18" charset="0"/>
              </a:rPr>
              <a:t> </a:t>
            </a:r>
          </a:p>
          <a:p>
            <a:pPr eaLnBrk="1" hangingPunct="1"/>
            <a:r>
              <a:rPr lang="en-US" altLang="en-US">
                <a:latin typeface="Times New Roman" panose="02020603050405020304" pitchFamily="18" charset="0"/>
              </a:rPr>
              <a:t>• CHEM 5104: Introduction to </a:t>
            </a:r>
          </a:p>
          <a:p>
            <a:pPr eaLnBrk="1" hangingPunct="1"/>
            <a:r>
              <a:rPr lang="en-US" altLang="en-US">
                <a:latin typeface="Times New Roman" panose="02020603050405020304" pitchFamily="18" charset="0"/>
              </a:rPr>
              <a:t>Laboratory Safety and Responsible Conduct of Research</a:t>
            </a:r>
          </a:p>
          <a:p>
            <a:pPr eaLnBrk="1" hangingPunct="1"/>
            <a:r>
              <a:rPr lang="en-US" altLang="en-US">
                <a:latin typeface="Times New Roman" panose="02020603050405020304" pitchFamily="18" charset="0"/>
              </a:rPr>
              <a:t>	- Developed in Spring, 2015</a:t>
            </a:r>
          </a:p>
          <a:p>
            <a:pPr eaLnBrk="1" hangingPunct="1"/>
            <a:r>
              <a:rPr lang="en-US" altLang="en-US">
                <a:latin typeface="Times New Roman" panose="02020603050405020304" pitchFamily="18" charset="0"/>
              </a:rPr>
              <a:t>	- All New Graduate Students in Chem and Biochemistry </a:t>
            </a:r>
          </a:p>
          <a:p>
            <a:pPr eaLnBrk="1" hangingPunct="1"/>
            <a:r>
              <a:rPr lang="en-US" altLang="en-US">
                <a:latin typeface="Times New Roman" panose="02020603050405020304" pitchFamily="18" charset="0"/>
              </a:rPr>
              <a:t>	  Required to Take It</a:t>
            </a:r>
          </a:p>
        </p:txBody>
      </p:sp>
      <p:sp>
        <p:nvSpPr>
          <p:cNvPr id="37893" name="Rectangle 6">
            <a:extLst>
              <a:ext uri="{FF2B5EF4-FFF2-40B4-BE49-F238E27FC236}">
                <a16:creationId xmlns:a16="http://schemas.microsoft.com/office/drawing/2014/main" id="{4AABF616-2518-3D4F-B9FB-B1E5D9161EEF}"/>
              </a:ext>
            </a:extLst>
          </p:cNvPr>
          <p:cNvSpPr>
            <a:spLocks noChangeArrowheads="1"/>
          </p:cNvSpPr>
          <p:nvPr/>
        </p:nvSpPr>
        <p:spPr bwMode="auto">
          <a:xfrm>
            <a:off x="327025" y="6188075"/>
            <a:ext cx="8140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solidFill>
                  <a:srgbClr val="000000"/>
                </a:solidFill>
                <a:latin typeface="Times New Roman" panose="02020603050405020304" pitchFamily="18" charset="0"/>
              </a:rPr>
              <a:t>•Safety/RCR Graduate Cumulative Exam 2012-2018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Box 2">
            <a:extLst>
              <a:ext uri="{FF2B5EF4-FFF2-40B4-BE49-F238E27FC236}">
                <a16:creationId xmlns:a16="http://schemas.microsoft.com/office/drawing/2014/main" id="{F0A70666-F19F-BE43-AAF6-9A5BD6C526B1}"/>
              </a:ext>
            </a:extLst>
          </p:cNvPr>
          <p:cNvSpPr txBox="1">
            <a:spLocks noChangeArrowheads="1"/>
          </p:cNvSpPr>
          <p:nvPr/>
        </p:nvSpPr>
        <p:spPr bwMode="auto">
          <a:xfrm>
            <a:off x="563563" y="1376363"/>
            <a:ext cx="76755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Texas Tech: The Journey Continues…</a:t>
            </a:r>
          </a:p>
        </p:txBody>
      </p:sp>
      <p:pic>
        <p:nvPicPr>
          <p:cNvPr id="39938" name="Picture 4">
            <a:extLst>
              <a:ext uri="{FF2B5EF4-FFF2-40B4-BE49-F238E27FC236}">
                <a16:creationId xmlns:a16="http://schemas.microsoft.com/office/drawing/2014/main" id="{81FC034D-270B-B740-B061-7910E0B30C0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4D9B6500-7DE6-E344-B280-FFA6B3E8E957}"/>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39940" name="TextBox 2">
            <a:extLst>
              <a:ext uri="{FF2B5EF4-FFF2-40B4-BE49-F238E27FC236}">
                <a16:creationId xmlns:a16="http://schemas.microsoft.com/office/drawing/2014/main" id="{CCEBE4D5-BF0E-A04B-991A-679A8E4ACE1A}"/>
              </a:ext>
            </a:extLst>
          </p:cNvPr>
          <p:cNvSpPr txBox="1">
            <a:spLocks noChangeArrowheads="1"/>
          </p:cNvSpPr>
          <p:nvPr/>
        </p:nvSpPr>
        <p:spPr bwMode="auto">
          <a:xfrm>
            <a:off x="563563" y="2552700"/>
            <a:ext cx="4422775"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In July of 2015, the National Chemical Safety Board closed its investigation into the 2010 explosion at Texas Tech University.  They indicated that they were satisfied with our actions and that we had gone above their expectations…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D16F4A9-5704-C349-902C-0DD76C727D25}"/>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41986" name="TextBox 2">
            <a:extLst>
              <a:ext uri="{FF2B5EF4-FFF2-40B4-BE49-F238E27FC236}">
                <a16:creationId xmlns:a16="http://schemas.microsoft.com/office/drawing/2014/main" id="{23779738-6FBD-A344-B8B2-ED15C6B4442C}"/>
              </a:ext>
            </a:extLst>
          </p:cNvPr>
          <p:cNvSpPr txBox="1">
            <a:spLocks noChangeArrowheads="1"/>
          </p:cNvSpPr>
          <p:nvPr/>
        </p:nvSpPr>
        <p:spPr bwMode="auto">
          <a:xfrm>
            <a:off x="563563" y="1376363"/>
            <a:ext cx="76755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b="1">
                <a:latin typeface="Times New Roman" panose="02020603050405020304" pitchFamily="18" charset="0"/>
              </a:rPr>
              <a:t>Texas Tech: The Journey Continues…</a:t>
            </a:r>
          </a:p>
        </p:txBody>
      </p:sp>
      <p:pic>
        <p:nvPicPr>
          <p:cNvPr id="41987" name="Picture 4">
            <a:extLst>
              <a:ext uri="{FF2B5EF4-FFF2-40B4-BE49-F238E27FC236}">
                <a16:creationId xmlns:a16="http://schemas.microsoft.com/office/drawing/2014/main" id="{C41CC072-FE99-DA4B-85A8-9AF7D95FCD5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Box 2">
            <a:extLst>
              <a:ext uri="{FF2B5EF4-FFF2-40B4-BE49-F238E27FC236}">
                <a16:creationId xmlns:a16="http://schemas.microsoft.com/office/drawing/2014/main" id="{174F4782-AA75-4B4F-A75F-20B63C3A195B}"/>
              </a:ext>
            </a:extLst>
          </p:cNvPr>
          <p:cNvSpPr txBox="1">
            <a:spLocks noChangeArrowheads="1"/>
          </p:cNvSpPr>
          <p:nvPr/>
        </p:nvSpPr>
        <p:spPr bwMode="auto">
          <a:xfrm>
            <a:off x="563563" y="2552700"/>
            <a:ext cx="442277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In 2016, we became more interested in what was going on around the country beyond UCLA and Texas Tech, and what, exactly, constitutes a safety culture...</a:t>
            </a:r>
          </a:p>
        </p:txBody>
      </p:sp>
      <p:sp>
        <p:nvSpPr>
          <p:cNvPr id="41989" name="TextBox 1">
            <a:extLst>
              <a:ext uri="{FF2B5EF4-FFF2-40B4-BE49-F238E27FC236}">
                <a16:creationId xmlns:a16="http://schemas.microsoft.com/office/drawing/2014/main" id="{15EDC876-3060-0C4D-93D8-8C0B9982ADDD}"/>
              </a:ext>
            </a:extLst>
          </p:cNvPr>
          <p:cNvSpPr txBox="1">
            <a:spLocks noChangeArrowheads="1"/>
          </p:cNvSpPr>
          <p:nvPr/>
        </p:nvSpPr>
        <p:spPr bwMode="auto">
          <a:xfrm>
            <a:off x="563563" y="5021263"/>
            <a:ext cx="70881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b="1" i="1">
                <a:latin typeface="Times New Roman" panose="02020603050405020304" pitchFamily="18" charset="0"/>
              </a:rPr>
              <a:t>Defining Academic Safety Culture: A National Study</a:t>
            </a:r>
          </a:p>
          <a:p>
            <a:r>
              <a:rPr lang="en-US" altLang="en-US" b="1" i="1">
                <a:latin typeface="Times New Roman" panose="02020603050405020304" pitchFamily="18" charset="0"/>
              </a:rPr>
              <a:t>Megan E. Gonzalez, Ph.D., 2019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A62630C-F1EF-C744-B5B8-6586D735F0C0}"/>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7170" name="Rectangle 2">
            <a:extLst>
              <a:ext uri="{FF2B5EF4-FFF2-40B4-BE49-F238E27FC236}">
                <a16:creationId xmlns:a16="http://schemas.microsoft.com/office/drawing/2014/main" id="{1D6F9462-10B5-E148-ADC3-4C249E5F1E25}"/>
              </a:ext>
            </a:extLst>
          </p:cNvPr>
          <p:cNvSpPr>
            <a:spLocks noChangeArrowheads="1"/>
          </p:cNvSpPr>
          <p:nvPr/>
        </p:nvSpPr>
        <p:spPr bwMode="auto">
          <a:xfrm>
            <a:off x="269875" y="2141538"/>
            <a:ext cx="85090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b="1">
                <a:latin typeface="Times New Roman" panose="02020603050405020304" pitchFamily="18" charset="0"/>
              </a:rPr>
              <a:t>International Atomic Energy Authority, 1991 (After Chernobyl): </a:t>
            </a:r>
          </a:p>
          <a:p>
            <a:endParaRPr lang="en-US" altLang="en-US" sz="2000">
              <a:latin typeface="Times New Roman" panose="02020603050405020304" pitchFamily="18" charset="0"/>
            </a:endParaRPr>
          </a:p>
          <a:p>
            <a:r>
              <a:rPr lang="en-US" altLang="en-US" sz="2000" i="1">
                <a:latin typeface="Times New Roman" panose="02020603050405020304" pitchFamily="18" charset="0"/>
              </a:rPr>
              <a:t>“That assembly of characteristics and attitudes in organizations and individuals which establishes that, as an overriding priority, nuclear </a:t>
            </a:r>
          </a:p>
          <a:p>
            <a:r>
              <a:rPr lang="en-US" altLang="en-US" sz="2000" i="1">
                <a:latin typeface="Times New Roman" panose="02020603050405020304" pitchFamily="18" charset="0"/>
              </a:rPr>
              <a:t>plant (</a:t>
            </a:r>
            <a:r>
              <a:rPr lang="en-US" altLang="en-US" sz="2000" b="1" i="1">
                <a:latin typeface="Times New Roman" panose="02020603050405020304" pitchFamily="18" charset="0"/>
              </a:rPr>
              <a:t>chemical</a:t>
            </a:r>
            <a:r>
              <a:rPr lang="en-US" altLang="en-US" sz="2000" i="1">
                <a:latin typeface="Times New Roman" panose="02020603050405020304" pitchFamily="18" charset="0"/>
              </a:rPr>
              <a:t>) safety issues receive the attention</a:t>
            </a:r>
          </a:p>
          <a:p>
            <a:r>
              <a:rPr lang="en-US" altLang="en-US" sz="2000" i="1">
                <a:latin typeface="Times New Roman" panose="02020603050405020304" pitchFamily="18" charset="0"/>
              </a:rPr>
              <a:t>warranted by their significance”</a:t>
            </a:r>
          </a:p>
          <a:p>
            <a:endParaRPr lang="en-US" altLang="en-US" sz="2000">
              <a:latin typeface="Times New Roman" panose="02020603050405020304" pitchFamily="18" charset="0"/>
            </a:endParaRPr>
          </a:p>
          <a:p>
            <a:r>
              <a:rPr lang="en-US" altLang="en-US" sz="2000" b="1">
                <a:latin typeface="Times New Roman" panose="02020603050405020304" pitchFamily="18" charset="0"/>
              </a:rPr>
              <a:t>UK Health and Safety Commission, 1993</a:t>
            </a:r>
          </a:p>
          <a:p>
            <a:endParaRPr lang="en-US" altLang="en-US" sz="2000">
              <a:latin typeface="Times New Roman" panose="02020603050405020304" pitchFamily="18" charset="0"/>
            </a:endParaRPr>
          </a:p>
          <a:p>
            <a:r>
              <a:rPr lang="en-US" altLang="en-US" sz="2000" i="1">
                <a:latin typeface="Times New Roman" panose="02020603050405020304" pitchFamily="18" charset="0"/>
              </a:rPr>
              <a:t>“...The product of individual and group values, attitudes, competencies, and patterns of behavior that determine the commitment to, and the style and proficiency of, an organization’s health and safety programs. Organizations with a positive safety culture are characterized by communications founded on mutual trust, by shared perceptions of the importance of safety and by confidence in the efficacy of preventative measures.”</a:t>
            </a:r>
          </a:p>
        </p:txBody>
      </p:sp>
      <p:sp>
        <p:nvSpPr>
          <p:cNvPr id="7171" name="TextBox 3">
            <a:extLst>
              <a:ext uri="{FF2B5EF4-FFF2-40B4-BE49-F238E27FC236}">
                <a16:creationId xmlns:a16="http://schemas.microsoft.com/office/drawing/2014/main" id="{D1F7EC1F-922C-7F41-A889-28CFCF65A451}"/>
              </a:ext>
            </a:extLst>
          </p:cNvPr>
          <p:cNvSpPr txBox="1">
            <a:spLocks noChangeArrowheads="1"/>
          </p:cNvSpPr>
          <p:nvPr/>
        </p:nvSpPr>
        <p:spPr bwMode="auto">
          <a:xfrm>
            <a:off x="1030288" y="1131888"/>
            <a:ext cx="70834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200" b="1">
                <a:latin typeface="Times New Roman" panose="02020603050405020304" pitchFamily="18" charset="0"/>
              </a:rPr>
              <a:t>Historical Concepts of Safety Culture:  </a:t>
            </a:r>
          </a:p>
          <a:p>
            <a:pPr algn="ctr"/>
            <a:r>
              <a:rPr lang="en-US" altLang="en-US" sz="3200" b="1">
                <a:latin typeface="Times New Roman" panose="02020603050405020304" pitchFamily="18" charset="0"/>
              </a:rPr>
              <a:t>Examples</a:t>
            </a:r>
          </a:p>
        </p:txBody>
      </p:sp>
      <p:pic>
        <p:nvPicPr>
          <p:cNvPr id="7172" name="Picture 3">
            <a:extLst>
              <a:ext uri="{FF2B5EF4-FFF2-40B4-BE49-F238E27FC236}">
                <a16:creationId xmlns:a16="http://schemas.microsoft.com/office/drawing/2014/main" id="{F1D4E901-9CA0-A04C-9A99-9223309D48B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70663" y="3160713"/>
            <a:ext cx="2098675"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BDB508-721B-6642-A408-6BB4D7A03D73}"/>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44034" name="TextBox 2">
            <a:extLst>
              <a:ext uri="{FF2B5EF4-FFF2-40B4-BE49-F238E27FC236}">
                <a16:creationId xmlns:a16="http://schemas.microsoft.com/office/drawing/2014/main" id="{DB37954F-22D3-F745-B6C8-CC1244653446}"/>
              </a:ext>
            </a:extLst>
          </p:cNvPr>
          <p:cNvSpPr txBox="1">
            <a:spLocks noChangeArrowheads="1"/>
          </p:cNvSpPr>
          <p:nvPr/>
        </p:nvSpPr>
        <p:spPr bwMode="auto">
          <a:xfrm>
            <a:off x="793750" y="2332038"/>
            <a:ext cx="61102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a:latin typeface="Times New Roman" panose="02020603050405020304" pitchFamily="18" charset="0"/>
              </a:rPr>
              <a:t>• 388 respondents from R-1 and R-2 Institutions</a:t>
            </a:r>
          </a:p>
        </p:txBody>
      </p:sp>
      <p:sp>
        <p:nvSpPr>
          <p:cNvPr id="44035" name="Rectangle 3">
            <a:extLst>
              <a:ext uri="{FF2B5EF4-FFF2-40B4-BE49-F238E27FC236}">
                <a16:creationId xmlns:a16="http://schemas.microsoft.com/office/drawing/2014/main" id="{D48D4F76-F59D-B547-8978-327512E537F5}"/>
              </a:ext>
            </a:extLst>
          </p:cNvPr>
          <p:cNvSpPr>
            <a:spLocks noChangeArrowheads="1"/>
          </p:cNvSpPr>
          <p:nvPr/>
        </p:nvSpPr>
        <p:spPr bwMode="auto">
          <a:xfrm>
            <a:off x="501650" y="3808413"/>
            <a:ext cx="8140700"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a:latin typeface="Times New Roman" panose="02020603050405020304" pitchFamily="18" charset="0"/>
              </a:rPr>
              <a:t>	</a:t>
            </a:r>
            <a:r>
              <a:rPr lang="en-US" altLang="en-US" sz="2000" b="1">
                <a:latin typeface="Times New Roman" panose="02020603050405020304" pitchFamily="18" charset="0"/>
              </a:rPr>
              <a:t>EFA 	CFA 	Total	 		EFA 	CFA 	Total</a:t>
            </a:r>
          </a:p>
          <a:p>
            <a:r>
              <a:rPr lang="en-US" altLang="en-US" sz="2000" b="1">
                <a:latin typeface="Times New Roman" panose="02020603050405020304" pitchFamily="18" charset="0"/>
              </a:rPr>
              <a:t>Age				Position</a:t>
            </a:r>
          </a:p>
          <a:p>
            <a:r>
              <a:rPr lang="en-US" altLang="en-US" sz="2000" i="1">
                <a:latin typeface="Times New Roman" panose="02020603050405020304" pitchFamily="18" charset="0"/>
              </a:rPr>
              <a:t>18-24</a:t>
            </a:r>
            <a:r>
              <a:rPr lang="en-US" altLang="en-US" sz="2000">
                <a:latin typeface="Times New Roman" panose="02020603050405020304" pitchFamily="18" charset="0"/>
              </a:rPr>
              <a:t> 	47 	33 	80 	</a:t>
            </a:r>
            <a:r>
              <a:rPr lang="en-US" altLang="en-US" sz="2000" i="1">
                <a:latin typeface="Times New Roman" panose="02020603050405020304" pitchFamily="18" charset="0"/>
              </a:rPr>
              <a:t>Grad Student </a:t>
            </a:r>
            <a:r>
              <a:rPr lang="en-US" altLang="en-US" sz="2000" b="1">
                <a:latin typeface="Times New Roman" panose="02020603050405020304" pitchFamily="18" charset="0"/>
              </a:rPr>
              <a:t>	</a:t>
            </a:r>
            <a:r>
              <a:rPr lang="en-US" altLang="en-US" sz="2000">
                <a:latin typeface="Times New Roman" panose="02020603050405020304" pitchFamily="18" charset="0"/>
              </a:rPr>
              <a:t>127 	126 	253</a:t>
            </a:r>
          </a:p>
          <a:p>
            <a:r>
              <a:rPr lang="en-US" altLang="en-US" sz="2000" i="1">
                <a:latin typeface="Times New Roman" panose="02020603050405020304" pitchFamily="18" charset="0"/>
              </a:rPr>
              <a:t>25-30</a:t>
            </a:r>
            <a:r>
              <a:rPr lang="en-US" altLang="en-US" sz="2000">
                <a:latin typeface="Times New Roman" panose="02020603050405020304" pitchFamily="18" charset="0"/>
              </a:rPr>
              <a:t> 	77 	87 	164 	</a:t>
            </a:r>
            <a:r>
              <a:rPr lang="en-US" altLang="en-US" sz="2000" i="1">
                <a:latin typeface="Times New Roman" panose="02020603050405020304" pitchFamily="18" charset="0"/>
              </a:rPr>
              <a:t>Faculty </a:t>
            </a:r>
            <a:r>
              <a:rPr lang="en-US" altLang="en-US" sz="2000">
                <a:latin typeface="Times New Roman" panose="02020603050405020304" pitchFamily="18" charset="0"/>
              </a:rPr>
              <a:t>		35 	27 	62</a:t>
            </a:r>
          </a:p>
          <a:p>
            <a:r>
              <a:rPr lang="en-US" altLang="en-US" sz="2000" i="1">
                <a:latin typeface="Times New Roman" panose="02020603050405020304" pitchFamily="18" charset="0"/>
              </a:rPr>
              <a:t>31-40</a:t>
            </a:r>
            <a:r>
              <a:rPr lang="en-US" altLang="en-US" sz="2000">
                <a:latin typeface="Times New Roman" panose="02020603050405020304" pitchFamily="18" charset="0"/>
              </a:rPr>
              <a:t> 	23 	26 	49 	</a:t>
            </a:r>
            <a:r>
              <a:rPr lang="en-US" altLang="en-US" sz="2000" i="1">
                <a:latin typeface="Times New Roman" panose="02020603050405020304" pitchFamily="18" charset="0"/>
              </a:rPr>
              <a:t>PI/Advisor </a:t>
            </a:r>
            <a:r>
              <a:rPr lang="en-US" altLang="en-US" sz="2000">
                <a:latin typeface="Times New Roman" panose="02020603050405020304" pitchFamily="18" charset="0"/>
              </a:rPr>
              <a:t>	17 	13 	30</a:t>
            </a:r>
          </a:p>
          <a:p>
            <a:r>
              <a:rPr lang="en-US" altLang="en-US" sz="2000" i="1">
                <a:latin typeface="Times New Roman" panose="02020603050405020304" pitchFamily="18" charset="0"/>
              </a:rPr>
              <a:t>41-50 </a:t>
            </a:r>
            <a:r>
              <a:rPr lang="en-US" altLang="en-US" sz="2000">
                <a:latin typeface="Times New Roman" panose="02020603050405020304" pitchFamily="18" charset="0"/>
              </a:rPr>
              <a:t>	17 	12 	29 	</a:t>
            </a:r>
            <a:r>
              <a:rPr lang="en-US" altLang="en-US" sz="2000" i="1">
                <a:latin typeface="Times New Roman" panose="02020603050405020304" pitchFamily="18" charset="0"/>
              </a:rPr>
              <a:t>Staff </a:t>
            </a:r>
            <a:r>
              <a:rPr lang="en-US" altLang="en-US" sz="2000">
                <a:latin typeface="Times New Roman" panose="02020603050405020304" pitchFamily="18" charset="0"/>
              </a:rPr>
              <a:t>		9 	5 	14</a:t>
            </a:r>
          </a:p>
          <a:p>
            <a:r>
              <a:rPr lang="en-US" altLang="en-US" sz="2000" i="1">
                <a:latin typeface="Times New Roman" panose="02020603050405020304" pitchFamily="18" charset="0"/>
              </a:rPr>
              <a:t>51-60</a:t>
            </a:r>
            <a:r>
              <a:rPr lang="en-US" altLang="en-US" sz="2000">
                <a:latin typeface="Times New Roman" panose="02020603050405020304" pitchFamily="18" charset="0"/>
              </a:rPr>
              <a:t> 	9 	12 	21 	</a:t>
            </a:r>
            <a:r>
              <a:rPr lang="en-US" altLang="en-US" sz="2000" i="1">
                <a:latin typeface="Times New Roman" panose="02020603050405020304" pitchFamily="18" charset="0"/>
              </a:rPr>
              <a:t>EH&amp;S</a:t>
            </a:r>
            <a:r>
              <a:rPr lang="en-US" altLang="en-US" sz="2000">
                <a:latin typeface="Times New Roman" panose="02020603050405020304" pitchFamily="18" charset="0"/>
              </a:rPr>
              <a:t> 		1 	1 	2</a:t>
            </a:r>
          </a:p>
          <a:p>
            <a:r>
              <a:rPr lang="en-US" altLang="en-US" sz="2000" i="1">
                <a:latin typeface="Times New Roman" panose="02020603050405020304" pitchFamily="18" charset="0"/>
              </a:rPr>
              <a:t>60+</a:t>
            </a:r>
            <a:r>
              <a:rPr lang="en-US" altLang="en-US" sz="2000">
                <a:latin typeface="Times New Roman" panose="02020603050405020304" pitchFamily="18" charset="0"/>
              </a:rPr>
              <a:t> 	15 	10	 25	</a:t>
            </a:r>
            <a:r>
              <a:rPr lang="en-US" altLang="en-US" sz="2000" i="1">
                <a:latin typeface="Times New Roman" panose="02020603050405020304" pitchFamily="18" charset="0"/>
              </a:rPr>
              <a:t>Postdoc 	</a:t>
            </a:r>
            <a:r>
              <a:rPr lang="en-US" altLang="en-US" sz="2000">
                <a:latin typeface="Times New Roman" panose="02020603050405020304" pitchFamily="18" charset="0"/>
              </a:rPr>
              <a:t>	16 	13 	29</a:t>
            </a:r>
          </a:p>
        </p:txBody>
      </p:sp>
      <p:sp>
        <p:nvSpPr>
          <p:cNvPr id="44036" name="TextBox 6">
            <a:extLst>
              <a:ext uri="{FF2B5EF4-FFF2-40B4-BE49-F238E27FC236}">
                <a16:creationId xmlns:a16="http://schemas.microsoft.com/office/drawing/2014/main" id="{2D5DC69F-C79D-124B-841E-C71BD47A539B}"/>
              </a:ext>
            </a:extLst>
          </p:cNvPr>
          <p:cNvSpPr txBox="1">
            <a:spLocks noChangeArrowheads="1"/>
          </p:cNvSpPr>
          <p:nvPr/>
        </p:nvSpPr>
        <p:spPr bwMode="auto">
          <a:xfrm>
            <a:off x="3444875" y="1339850"/>
            <a:ext cx="1995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The Study</a:t>
            </a:r>
          </a:p>
        </p:txBody>
      </p:sp>
      <p:sp>
        <p:nvSpPr>
          <p:cNvPr id="44037" name="TextBox 7">
            <a:extLst>
              <a:ext uri="{FF2B5EF4-FFF2-40B4-BE49-F238E27FC236}">
                <a16:creationId xmlns:a16="http://schemas.microsoft.com/office/drawing/2014/main" id="{023687C7-59BD-3846-A0A5-7C3B14B7B5CC}"/>
              </a:ext>
            </a:extLst>
          </p:cNvPr>
          <p:cNvSpPr txBox="1">
            <a:spLocks noChangeArrowheads="1"/>
          </p:cNvSpPr>
          <p:nvPr/>
        </p:nvSpPr>
        <p:spPr bwMode="auto">
          <a:xfrm>
            <a:off x="793750" y="1946275"/>
            <a:ext cx="7219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a:latin typeface="Times New Roman" panose="02020603050405020304" pitchFamily="18" charset="0"/>
              </a:rPr>
              <a:t>• 92 Question Likert Scale and Free Response Questions </a:t>
            </a:r>
          </a:p>
        </p:txBody>
      </p:sp>
      <p:sp>
        <p:nvSpPr>
          <p:cNvPr id="44038" name="TextBox 8">
            <a:extLst>
              <a:ext uri="{FF2B5EF4-FFF2-40B4-BE49-F238E27FC236}">
                <a16:creationId xmlns:a16="http://schemas.microsoft.com/office/drawing/2014/main" id="{EA56BA8C-98F5-C64E-9781-D62B984DB897}"/>
              </a:ext>
            </a:extLst>
          </p:cNvPr>
          <p:cNvSpPr txBox="1">
            <a:spLocks noChangeArrowheads="1"/>
          </p:cNvSpPr>
          <p:nvPr/>
        </p:nvSpPr>
        <p:spPr bwMode="auto">
          <a:xfrm>
            <a:off x="793750" y="2794000"/>
            <a:ext cx="7297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a:latin typeface="Times New Roman" panose="02020603050405020304" pitchFamily="18" charset="0"/>
              </a:rPr>
              <a:t>• 200 used for exploratory and 188 used for confirmatory </a:t>
            </a:r>
          </a:p>
          <a:p>
            <a:r>
              <a:rPr lang="en-US" altLang="en-US">
                <a:latin typeface="Times New Roman" panose="02020603050405020304" pitchFamily="18" charset="0"/>
              </a:rPr>
              <a:t>   factor analysis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43CA316-704C-5D43-9442-3FAFD3A5DE08}"/>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46082" name="Rectangle 3">
            <a:extLst>
              <a:ext uri="{FF2B5EF4-FFF2-40B4-BE49-F238E27FC236}">
                <a16:creationId xmlns:a16="http://schemas.microsoft.com/office/drawing/2014/main" id="{4B6D6344-C66B-0A40-A45F-6084FF6C871A}"/>
              </a:ext>
            </a:extLst>
          </p:cNvPr>
          <p:cNvSpPr>
            <a:spLocks noChangeArrowheads="1"/>
          </p:cNvSpPr>
          <p:nvPr/>
        </p:nvSpPr>
        <p:spPr bwMode="auto">
          <a:xfrm>
            <a:off x="163513" y="2346325"/>
            <a:ext cx="8816975"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a:latin typeface="Times New Roman" panose="02020603050405020304" pitchFamily="18" charset="0"/>
              </a:rPr>
              <a:t>• Many of the factors determined to be significant in industrial safety culture</a:t>
            </a:r>
          </a:p>
          <a:p>
            <a:r>
              <a:rPr lang="en-US" altLang="en-US" sz="2000">
                <a:latin typeface="Times New Roman" panose="02020603050405020304" pitchFamily="18" charset="0"/>
              </a:rPr>
              <a:t>are applicable to academic safety culture, including:</a:t>
            </a:r>
          </a:p>
          <a:p>
            <a:endParaRPr lang="en-US" altLang="en-US" sz="2000">
              <a:latin typeface="Times New Roman" panose="02020603050405020304" pitchFamily="18" charset="0"/>
            </a:endParaRPr>
          </a:p>
          <a:p>
            <a:r>
              <a:rPr lang="en-US" altLang="en-US" sz="2000">
                <a:latin typeface="Times New Roman" panose="02020603050405020304" pitchFamily="18" charset="0"/>
              </a:rPr>
              <a:t>Lessons learned				Maintenance</a:t>
            </a:r>
          </a:p>
          <a:p>
            <a:r>
              <a:rPr lang="en-US" altLang="en-US" sz="2000">
                <a:latin typeface="Times New Roman" panose="02020603050405020304" pitchFamily="18" charset="0"/>
              </a:rPr>
              <a:t>Motivation and recognition		Personal factors</a:t>
            </a:r>
          </a:p>
          <a:p>
            <a:r>
              <a:rPr lang="en-US" altLang="en-US" sz="2000">
                <a:latin typeface="Times New Roman" panose="02020603050405020304" pitchFamily="18" charset="0"/>
              </a:rPr>
              <a:t>Performance pressure (Efficiency</a:t>
            </a:r>
          </a:p>
          <a:p>
            <a:r>
              <a:rPr lang="en-US" altLang="en-US" sz="2000">
                <a:latin typeface="Times New Roman" panose="02020603050405020304" pitchFamily="18" charset="0"/>
              </a:rPr>
              <a:t>and results)				Policies and procedures</a:t>
            </a:r>
          </a:p>
          <a:p>
            <a:r>
              <a:rPr lang="en-US" altLang="en-US" sz="2000">
                <a:latin typeface="Times New Roman" panose="02020603050405020304" pitchFamily="18" charset="0"/>
              </a:rPr>
              <a:t>Position factors				Practices and behaviors</a:t>
            </a:r>
          </a:p>
          <a:p>
            <a:r>
              <a:rPr lang="en-US" altLang="en-US" sz="2000">
                <a:latin typeface="Times New Roman" panose="02020603050405020304" pitchFamily="18" charset="0"/>
              </a:rPr>
              <a:t>Priorities				Reporting and review</a:t>
            </a:r>
          </a:p>
          <a:p>
            <a:r>
              <a:rPr lang="en-US" altLang="en-US" sz="2000">
                <a:latin typeface="Times New Roman" panose="02020603050405020304" pitchFamily="18" charset="0"/>
              </a:rPr>
              <a:t>Risk					Safety</a:t>
            </a:r>
          </a:p>
          <a:p>
            <a:r>
              <a:rPr lang="en-US" altLang="en-US" sz="2000">
                <a:latin typeface="Times New Roman" panose="02020603050405020304" pitchFamily="18" charset="0"/>
              </a:rPr>
              <a:t>Social factors				Training</a:t>
            </a:r>
          </a:p>
          <a:p>
            <a:endParaRPr lang="en-US" altLang="en-US" sz="1200">
              <a:latin typeface="Times New Roman" panose="02020603050405020304" pitchFamily="18" charset="0"/>
            </a:endParaRPr>
          </a:p>
        </p:txBody>
      </p:sp>
      <p:sp>
        <p:nvSpPr>
          <p:cNvPr id="46083" name="TextBox 10">
            <a:extLst>
              <a:ext uri="{FF2B5EF4-FFF2-40B4-BE49-F238E27FC236}">
                <a16:creationId xmlns:a16="http://schemas.microsoft.com/office/drawing/2014/main" id="{86639CBE-E35B-A248-8991-EE442D096077}"/>
              </a:ext>
            </a:extLst>
          </p:cNvPr>
          <p:cNvSpPr txBox="1">
            <a:spLocks noChangeArrowheads="1"/>
          </p:cNvSpPr>
          <p:nvPr/>
        </p:nvSpPr>
        <p:spPr bwMode="auto">
          <a:xfrm>
            <a:off x="3444875" y="1216025"/>
            <a:ext cx="19954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The Study</a:t>
            </a:r>
          </a:p>
        </p:txBody>
      </p:sp>
      <p:sp>
        <p:nvSpPr>
          <p:cNvPr id="46084" name="TextBox 11">
            <a:extLst>
              <a:ext uri="{FF2B5EF4-FFF2-40B4-BE49-F238E27FC236}">
                <a16:creationId xmlns:a16="http://schemas.microsoft.com/office/drawing/2014/main" id="{FAB49206-0683-3247-B304-077138B5B3FC}"/>
              </a:ext>
            </a:extLst>
          </p:cNvPr>
          <p:cNvSpPr txBox="1">
            <a:spLocks noChangeArrowheads="1"/>
          </p:cNvSpPr>
          <p:nvPr/>
        </p:nvSpPr>
        <p:spPr bwMode="auto">
          <a:xfrm>
            <a:off x="3692525" y="1797050"/>
            <a:ext cx="1500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b="1">
                <a:latin typeface="Times New Roman" panose="02020603050405020304" pitchFamily="18" charset="0"/>
              </a:rPr>
              <a:t>Outcomes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284EB90-DD16-8A4E-9667-0801AE7913E3}"/>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3" name="Rectangle 2">
            <a:extLst>
              <a:ext uri="{FF2B5EF4-FFF2-40B4-BE49-F238E27FC236}">
                <a16:creationId xmlns:a16="http://schemas.microsoft.com/office/drawing/2014/main" id="{DE8B676E-9BCE-0544-AA9E-6EB3FF0A9DB2}"/>
              </a:ext>
            </a:extLst>
          </p:cNvPr>
          <p:cNvSpPr/>
          <p:nvPr/>
        </p:nvSpPr>
        <p:spPr>
          <a:xfrm>
            <a:off x="301625" y="3060700"/>
            <a:ext cx="7975600" cy="3724275"/>
          </a:xfrm>
          <a:prstGeom prst="rect">
            <a:avLst/>
          </a:prstGeom>
        </p:spPr>
        <p:txBody>
          <a:bodyPr>
            <a:spAutoFit/>
          </a:bodyPr>
          <a:lstStyle/>
          <a:p>
            <a:pPr>
              <a:defRPr/>
            </a:pPr>
            <a:r>
              <a:rPr lang="en-US" sz="1800" b="1" dirty="0">
                <a:latin typeface="+mn-lt"/>
              </a:rPr>
              <a:t>Industrial Factors 		Academic Subfactors</a:t>
            </a:r>
          </a:p>
          <a:p>
            <a:pPr>
              <a:defRPr/>
            </a:pPr>
            <a:endParaRPr lang="en-US" sz="1800" b="1" dirty="0">
              <a:latin typeface="+mn-lt"/>
            </a:endParaRPr>
          </a:p>
          <a:p>
            <a:pPr>
              <a:defRPr/>
            </a:pPr>
            <a:r>
              <a:rPr lang="en-US" sz="1800" i="1" dirty="0">
                <a:latin typeface="+mn-lt"/>
              </a:rPr>
              <a:t>Attitudes 				Attitudes</a:t>
            </a:r>
          </a:p>
          <a:p>
            <a:pPr>
              <a:defRPr/>
            </a:pPr>
            <a:r>
              <a:rPr lang="en-US" sz="1800" i="1" dirty="0">
                <a:latin typeface="+mn-lt"/>
              </a:rPr>
              <a:t>Communication 			Communication (within the lab,</a:t>
            </a:r>
          </a:p>
          <a:p>
            <a:pPr>
              <a:defRPr/>
            </a:pPr>
            <a:r>
              <a:rPr lang="en-US" sz="1800" i="1" dirty="0">
                <a:latin typeface="+mn-lt"/>
              </a:rPr>
              <a:t>				with EH&amp;S, within the department,</a:t>
            </a:r>
          </a:p>
          <a:p>
            <a:pPr>
              <a:defRPr/>
            </a:pPr>
            <a:r>
              <a:rPr lang="en-US" sz="1800" i="1" dirty="0">
                <a:latin typeface="+mn-lt"/>
              </a:rPr>
              <a:t>				etc.)</a:t>
            </a:r>
          </a:p>
          <a:p>
            <a:pPr>
              <a:defRPr/>
            </a:pPr>
            <a:r>
              <a:rPr lang="en-US" sz="1800" i="1" dirty="0">
                <a:latin typeface="+mn-lt"/>
              </a:rPr>
              <a:t>Confidence in the system 		Confidence in the safety system</a:t>
            </a:r>
          </a:p>
          <a:p>
            <a:pPr>
              <a:defRPr/>
            </a:pPr>
            <a:r>
              <a:rPr lang="en-US" sz="1800" i="1" dirty="0">
                <a:latin typeface="+mn-lt"/>
              </a:rPr>
              <a:t>				Departmental safety climate</a:t>
            </a:r>
          </a:p>
          <a:p>
            <a:pPr>
              <a:defRPr/>
            </a:pPr>
            <a:r>
              <a:rPr lang="en-US" sz="1800" i="1" dirty="0">
                <a:latin typeface="+mn-lt"/>
              </a:rPr>
              <a:t>				EH&amp;S/researcher relationship</a:t>
            </a:r>
          </a:p>
          <a:p>
            <a:pPr>
              <a:defRPr/>
            </a:pPr>
            <a:r>
              <a:rPr lang="en-US" sz="1800" i="1" dirty="0">
                <a:latin typeface="+mn-lt"/>
              </a:rPr>
              <a:t>Demographic influence 		Demographic influence</a:t>
            </a:r>
          </a:p>
          <a:p>
            <a:pPr>
              <a:defRPr/>
            </a:pPr>
            <a:r>
              <a:rPr lang="en-US" sz="1800" i="1" dirty="0">
                <a:latin typeface="+mn-lt"/>
              </a:rPr>
              <a:t>Ethics 				Ethics (Reporting at the risk of retaliation)</a:t>
            </a:r>
          </a:p>
          <a:p>
            <a:pPr>
              <a:defRPr/>
            </a:pPr>
            <a:r>
              <a:rPr lang="en-US" sz="1800" i="1" dirty="0">
                <a:latin typeface="+mn-lt"/>
              </a:rPr>
              <a:t>Involvement 			Involvement in safety related activities</a:t>
            </a:r>
          </a:p>
          <a:p>
            <a:pPr>
              <a:defRPr/>
            </a:pPr>
            <a:r>
              <a:rPr lang="en-US" sz="1800" i="1" dirty="0">
                <a:latin typeface="+mn-lt"/>
              </a:rPr>
              <a:t>				(departmental and personal</a:t>
            </a:r>
            <a:r>
              <a:rPr lang="en-US" sz="2000" i="1" dirty="0">
                <a:latin typeface="+mn-lt"/>
              </a:rPr>
              <a:t>)</a:t>
            </a:r>
          </a:p>
        </p:txBody>
      </p:sp>
      <p:sp>
        <p:nvSpPr>
          <p:cNvPr id="48131" name="Rectangle 6">
            <a:extLst>
              <a:ext uri="{FF2B5EF4-FFF2-40B4-BE49-F238E27FC236}">
                <a16:creationId xmlns:a16="http://schemas.microsoft.com/office/drawing/2014/main" id="{105782A7-683B-8944-BFC7-A220FADE4CAD}"/>
              </a:ext>
            </a:extLst>
          </p:cNvPr>
          <p:cNvSpPr>
            <a:spLocks noChangeArrowheads="1"/>
          </p:cNvSpPr>
          <p:nvPr/>
        </p:nvSpPr>
        <p:spPr bwMode="auto">
          <a:xfrm>
            <a:off x="301625" y="2259013"/>
            <a:ext cx="778827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a:latin typeface="Times New Roman" panose="02020603050405020304" pitchFamily="18" charset="0"/>
              </a:rPr>
              <a:t>• Many of the subfactors determined to be significant in industrial safety culture are applicable to academic safety culture, including:</a:t>
            </a:r>
          </a:p>
        </p:txBody>
      </p:sp>
      <p:sp>
        <p:nvSpPr>
          <p:cNvPr id="48132" name="TextBox 7">
            <a:extLst>
              <a:ext uri="{FF2B5EF4-FFF2-40B4-BE49-F238E27FC236}">
                <a16:creationId xmlns:a16="http://schemas.microsoft.com/office/drawing/2014/main" id="{2011EA36-C126-FD45-B642-608A169D8515}"/>
              </a:ext>
            </a:extLst>
          </p:cNvPr>
          <p:cNvSpPr txBox="1">
            <a:spLocks noChangeArrowheads="1"/>
          </p:cNvSpPr>
          <p:nvPr/>
        </p:nvSpPr>
        <p:spPr bwMode="auto">
          <a:xfrm>
            <a:off x="3444875" y="1216025"/>
            <a:ext cx="19954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The Study</a:t>
            </a:r>
          </a:p>
        </p:txBody>
      </p:sp>
      <p:sp>
        <p:nvSpPr>
          <p:cNvPr id="48133" name="TextBox 8">
            <a:extLst>
              <a:ext uri="{FF2B5EF4-FFF2-40B4-BE49-F238E27FC236}">
                <a16:creationId xmlns:a16="http://schemas.microsoft.com/office/drawing/2014/main" id="{FBBCC82B-979F-284C-8D13-5D5E93FFCDBD}"/>
              </a:ext>
            </a:extLst>
          </p:cNvPr>
          <p:cNvSpPr txBox="1">
            <a:spLocks noChangeArrowheads="1"/>
          </p:cNvSpPr>
          <p:nvPr/>
        </p:nvSpPr>
        <p:spPr bwMode="auto">
          <a:xfrm>
            <a:off x="3692525" y="1797050"/>
            <a:ext cx="1500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b="1">
                <a:latin typeface="Times New Roman" panose="02020603050405020304" pitchFamily="18" charset="0"/>
              </a:rPr>
              <a:t>Outcomes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510AAE3-67DB-B94A-95AF-8C66CD539991}"/>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50178" name="Rectangle 3">
            <a:extLst>
              <a:ext uri="{FF2B5EF4-FFF2-40B4-BE49-F238E27FC236}">
                <a16:creationId xmlns:a16="http://schemas.microsoft.com/office/drawing/2014/main" id="{BAE8DCF9-E512-EB4A-9D99-3A938DED4995}"/>
              </a:ext>
            </a:extLst>
          </p:cNvPr>
          <p:cNvSpPr>
            <a:spLocks noChangeArrowheads="1"/>
          </p:cNvSpPr>
          <p:nvPr/>
        </p:nvSpPr>
        <p:spPr bwMode="auto">
          <a:xfrm>
            <a:off x="638175" y="2590800"/>
            <a:ext cx="6589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a:latin typeface="Times New Roman" panose="02020603050405020304" pitchFamily="18" charset="0"/>
              </a:rPr>
              <a:t>• “Management factors” did not translate well</a:t>
            </a:r>
          </a:p>
        </p:txBody>
      </p:sp>
      <p:sp>
        <p:nvSpPr>
          <p:cNvPr id="50179" name="TextBox 4">
            <a:extLst>
              <a:ext uri="{FF2B5EF4-FFF2-40B4-BE49-F238E27FC236}">
                <a16:creationId xmlns:a16="http://schemas.microsoft.com/office/drawing/2014/main" id="{6D6621F9-7DEA-364F-BECF-4F5B16A4A23B}"/>
              </a:ext>
            </a:extLst>
          </p:cNvPr>
          <p:cNvSpPr txBox="1">
            <a:spLocks noChangeArrowheads="1"/>
          </p:cNvSpPr>
          <p:nvPr/>
        </p:nvSpPr>
        <p:spPr bwMode="auto">
          <a:xfrm>
            <a:off x="3444875" y="1339850"/>
            <a:ext cx="1995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The Study</a:t>
            </a:r>
          </a:p>
        </p:txBody>
      </p:sp>
      <p:sp>
        <p:nvSpPr>
          <p:cNvPr id="50180" name="TextBox 6">
            <a:extLst>
              <a:ext uri="{FF2B5EF4-FFF2-40B4-BE49-F238E27FC236}">
                <a16:creationId xmlns:a16="http://schemas.microsoft.com/office/drawing/2014/main" id="{25D4959F-3E5B-2A49-8088-5077176AFC6F}"/>
              </a:ext>
            </a:extLst>
          </p:cNvPr>
          <p:cNvSpPr txBox="1">
            <a:spLocks noChangeArrowheads="1"/>
          </p:cNvSpPr>
          <p:nvPr/>
        </p:nvSpPr>
        <p:spPr bwMode="auto">
          <a:xfrm>
            <a:off x="3692525" y="1954213"/>
            <a:ext cx="1500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b="1">
                <a:latin typeface="Times New Roman" panose="02020603050405020304" pitchFamily="18" charset="0"/>
              </a:rPr>
              <a:t>Outcomes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CC2118-55F9-EE48-B084-A18B93D04CD8}"/>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52226" name="Rectangle 2">
            <a:extLst>
              <a:ext uri="{FF2B5EF4-FFF2-40B4-BE49-F238E27FC236}">
                <a16:creationId xmlns:a16="http://schemas.microsoft.com/office/drawing/2014/main" id="{70B04D76-4978-2B48-81C1-55CEDD2D07B3}"/>
              </a:ext>
            </a:extLst>
          </p:cNvPr>
          <p:cNvSpPr>
            <a:spLocks noChangeArrowheads="1"/>
          </p:cNvSpPr>
          <p:nvPr/>
        </p:nvSpPr>
        <p:spPr bwMode="auto">
          <a:xfrm>
            <a:off x="260350" y="2644775"/>
            <a:ext cx="8145463"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b="1" i="1">
                <a:latin typeface="Times New Roman" panose="02020603050405020304" pitchFamily="18" charset="0"/>
              </a:rPr>
              <a:t>General Safety Culture: </a:t>
            </a:r>
            <a:r>
              <a:rPr lang="en-US" altLang="en-US" sz="2000" i="1">
                <a:latin typeface="Times New Roman" panose="02020603050405020304" pitchFamily="18" charset="0"/>
              </a:rPr>
              <a:t>“the shared values, beliefs, attitudes, social and technical practices, policies, and perceptions of individuals in an organization that influence the opportunity for accidents to occur.”</a:t>
            </a:r>
          </a:p>
        </p:txBody>
      </p:sp>
      <p:sp>
        <p:nvSpPr>
          <p:cNvPr id="52227" name="Rectangle 4">
            <a:extLst>
              <a:ext uri="{FF2B5EF4-FFF2-40B4-BE49-F238E27FC236}">
                <a16:creationId xmlns:a16="http://schemas.microsoft.com/office/drawing/2014/main" id="{7C041DC3-9D30-3E46-AB7D-E6450583C0E6}"/>
              </a:ext>
            </a:extLst>
          </p:cNvPr>
          <p:cNvSpPr>
            <a:spLocks noChangeArrowheads="1"/>
          </p:cNvSpPr>
          <p:nvPr/>
        </p:nvSpPr>
        <p:spPr bwMode="auto">
          <a:xfrm>
            <a:off x="260350" y="3876675"/>
            <a:ext cx="748347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b="1" i="1">
                <a:latin typeface="Times New Roman" panose="02020603050405020304" pitchFamily="18" charset="0"/>
              </a:rPr>
              <a:t>Academic Safety Culture: </a:t>
            </a:r>
            <a:r>
              <a:rPr lang="en-US" altLang="en-US" sz="2000" i="1">
                <a:latin typeface="Times New Roman" panose="02020603050405020304" pitchFamily="18" charset="0"/>
              </a:rPr>
              <a:t>“the amalgamation of shared attitudes, beliefs, ethics, perceptions, and priorities of individuals within academic research labs that, when combined with departmental policies, procedures, and regulations, influence the opportunity for accidents to occur.”</a:t>
            </a:r>
          </a:p>
        </p:txBody>
      </p:sp>
      <p:sp>
        <p:nvSpPr>
          <p:cNvPr id="52228" name="TextBox 6">
            <a:extLst>
              <a:ext uri="{FF2B5EF4-FFF2-40B4-BE49-F238E27FC236}">
                <a16:creationId xmlns:a16="http://schemas.microsoft.com/office/drawing/2014/main" id="{707CD5DC-F81B-7845-A6C6-E6E654EA732B}"/>
              </a:ext>
            </a:extLst>
          </p:cNvPr>
          <p:cNvSpPr txBox="1">
            <a:spLocks noChangeArrowheads="1"/>
          </p:cNvSpPr>
          <p:nvPr/>
        </p:nvSpPr>
        <p:spPr bwMode="auto">
          <a:xfrm>
            <a:off x="1516063" y="1349375"/>
            <a:ext cx="5449887"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200" b="1">
                <a:latin typeface="Times New Roman" panose="02020603050405020304" pitchFamily="18" charset="0"/>
              </a:rPr>
              <a:t>An Evidence-Based Definition</a:t>
            </a:r>
          </a:p>
          <a:p>
            <a:pPr algn="ctr"/>
            <a:r>
              <a:rPr lang="en-US" altLang="en-US" sz="3200" b="1">
                <a:latin typeface="Times New Roman" panose="02020603050405020304" pitchFamily="18" charset="0"/>
              </a:rPr>
              <a:t> of Safety Culture</a:t>
            </a:r>
          </a:p>
        </p:txBody>
      </p:sp>
      <p:pic>
        <p:nvPicPr>
          <p:cNvPr id="52229" name="Picture 8">
            <a:extLst>
              <a:ext uri="{FF2B5EF4-FFF2-40B4-BE49-F238E27FC236}">
                <a16:creationId xmlns:a16="http://schemas.microsoft.com/office/drawing/2014/main" id="{1092EC8A-18B1-2947-A343-2EE1FF2FE76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10475" y="3429000"/>
            <a:ext cx="1003300"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6C9994B-D50E-EA43-A8C8-632C86918EE2}"/>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pic>
        <p:nvPicPr>
          <p:cNvPr id="54274" name="Picture 7">
            <a:extLst>
              <a:ext uri="{FF2B5EF4-FFF2-40B4-BE49-F238E27FC236}">
                <a16:creationId xmlns:a16="http://schemas.microsoft.com/office/drawing/2014/main" id="{807A58FF-0351-564A-AC06-C2362F7638F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2775" y="2312988"/>
            <a:ext cx="7918450" cy="445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TextBox 8">
            <a:extLst>
              <a:ext uri="{FF2B5EF4-FFF2-40B4-BE49-F238E27FC236}">
                <a16:creationId xmlns:a16="http://schemas.microsoft.com/office/drawing/2014/main" id="{2479CF08-9B9F-A849-965C-0D0FB7392268}"/>
              </a:ext>
            </a:extLst>
          </p:cNvPr>
          <p:cNvSpPr txBox="1">
            <a:spLocks noChangeArrowheads="1"/>
          </p:cNvSpPr>
          <p:nvPr/>
        </p:nvSpPr>
        <p:spPr bwMode="auto">
          <a:xfrm>
            <a:off x="3171825" y="3941763"/>
            <a:ext cx="21383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a:t>Advisor</a:t>
            </a:r>
          </a:p>
          <a:p>
            <a:pPr algn="ctr"/>
            <a:r>
              <a:rPr lang="en-US" altLang="en-US"/>
              <a:t>EH&amp;S</a:t>
            </a:r>
          </a:p>
          <a:p>
            <a:pPr algn="ctr"/>
            <a:r>
              <a:rPr lang="en-US" altLang="en-US"/>
              <a:t>Administration</a:t>
            </a:r>
          </a:p>
        </p:txBody>
      </p:sp>
      <p:sp>
        <p:nvSpPr>
          <p:cNvPr id="54276" name="TextBox 9">
            <a:extLst>
              <a:ext uri="{FF2B5EF4-FFF2-40B4-BE49-F238E27FC236}">
                <a16:creationId xmlns:a16="http://schemas.microsoft.com/office/drawing/2014/main" id="{D3FBAD5E-A634-F140-BC38-5EA0938EBD2E}"/>
              </a:ext>
            </a:extLst>
          </p:cNvPr>
          <p:cNvSpPr txBox="1">
            <a:spLocks noChangeArrowheads="1"/>
          </p:cNvSpPr>
          <p:nvPr/>
        </p:nvSpPr>
        <p:spPr bwMode="auto">
          <a:xfrm>
            <a:off x="1846263" y="1312863"/>
            <a:ext cx="54514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200" b="1">
                <a:latin typeface="Times New Roman" panose="02020603050405020304" pitchFamily="18" charset="0"/>
              </a:rPr>
              <a:t>An Evidence-Based Definition</a:t>
            </a:r>
          </a:p>
          <a:p>
            <a:pPr algn="ctr"/>
            <a:r>
              <a:rPr lang="en-US" altLang="en-US" sz="3200" b="1">
                <a:latin typeface="Times New Roman" panose="02020603050405020304" pitchFamily="18" charset="0"/>
              </a:rPr>
              <a:t> of Academic Safety Culture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AAF088A-3A02-9A45-8D48-5E5FA3E1F613}"/>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56322" name="Rectangle 2">
            <a:extLst>
              <a:ext uri="{FF2B5EF4-FFF2-40B4-BE49-F238E27FC236}">
                <a16:creationId xmlns:a16="http://schemas.microsoft.com/office/drawing/2014/main" id="{B83065FA-CF1F-1949-B878-B58B0A817475}"/>
              </a:ext>
            </a:extLst>
          </p:cNvPr>
          <p:cNvSpPr>
            <a:spLocks noChangeArrowheads="1"/>
          </p:cNvSpPr>
          <p:nvPr/>
        </p:nvSpPr>
        <p:spPr bwMode="auto">
          <a:xfrm>
            <a:off x="276225" y="1771650"/>
            <a:ext cx="8589963"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a:latin typeface="Times New Roman" panose="02020603050405020304" pitchFamily="18" charset="0"/>
              </a:rPr>
              <a:t>• </a:t>
            </a:r>
            <a:r>
              <a:rPr lang="en-US" altLang="en-US" sz="2000" b="1" i="1">
                <a:latin typeface="Times New Roman" panose="02020603050405020304" pitchFamily="18" charset="0"/>
              </a:rPr>
              <a:t>Departments should provide a standardized training for lab safety officers/captains </a:t>
            </a:r>
            <a:r>
              <a:rPr lang="en-US" altLang="en-US" sz="2000">
                <a:latin typeface="Times New Roman" panose="02020603050405020304" pitchFamily="18" charset="0"/>
              </a:rPr>
              <a:t>in order to ensure that individuals in these positions understand their responsibilities and can maintain lab safety appropriately and efficiently.</a:t>
            </a:r>
          </a:p>
          <a:p>
            <a:endParaRPr lang="en-US" altLang="en-US" sz="2000">
              <a:latin typeface="Times New Roman" panose="02020603050405020304" pitchFamily="18" charset="0"/>
            </a:endParaRPr>
          </a:p>
          <a:p>
            <a:r>
              <a:rPr lang="en-US" altLang="en-US" sz="2000">
                <a:latin typeface="Times New Roman" panose="02020603050405020304" pitchFamily="18" charset="0"/>
              </a:rPr>
              <a:t>• </a:t>
            </a:r>
            <a:r>
              <a:rPr lang="en-US" altLang="en-US" sz="2000" b="1" i="1">
                <a:latin typeface="Times New Roman" panose="02020603050405020304" pitchFamily="18" charset="0"/>
              </a:rPr>
              <a:t>Departments/laboratories should consider potential regional hazards such as the effects of the climate and inclement weather </a:t>
            </a:r>
            <a:r>
              <a:rPr lang="en-US" altLang="en-US" sz="2000">
                <a:latin typeface="Times New Roman" panose="02020603050405020304" pitchFamily="18" charset="0"/>
              </a:rPr>
              <a:t>on the activities in lab when designing policies and facilities.</a:t>
            </a:r>
          </a:p>
          <a:p>
            <a:endParaRPr lang="en-US" altLang="en-US" sz="2000">
              <a:latin typeface="Times New Roman" panose="02020603050405020304" pitchFamily="18" charset="0"/>
            </a:endParaRPr>
          </a:p>
          <a:p>
            <a:r>
              <a:rPr lang="en-US" altLang="en-US" sz="2000">
                <a:latin typeface="Times New Roman" panose="02020603050405020304" pitchFamily="18" charset="0"/>
              </a:rPr>
              <a:t>• </a:t>
            </a:r>
            <a:r>
              <a:rPr lang="en-US" altLang="en-US" sz="2000" b="1" i="1">
                <a:latin typeface="Times New Roman" panose="02020603050405020304" pitchFamily="18" charset="0"/>
              </a:rPr>
              <a:t>Researchers and EH&amp;S need to build a better rapport with the goal of working</a:t>
            </a:r>
          </a:p>
          <a:p>
            <a:r>
              <a:rPr lang="en-US" altLang="en-US" sz="2000" b="1" i="1">
                <a:latin typeface="Times New Roman" panose="02020603050405020304" pitchFamily="18" charset="0"/>
              </a:rPr>
              <a:t>together to improve safety without inhibiting research unnecessarily. </a:t>
            </a:r>
            <a:r>
              <a:rPr lang="en-US" altLang="en-US" sz="2000">
                <a:latin typeface="Times New Roman" panose="02020603050405020304" pitchFamily="18" charset="0"/>
              </a:rPr>
              <a:t>Safety mandates should include documentation regarding why changes need to be made and EH&amp;S should be available to help implement the changes properly.</a:t>
            </a:r>
          </a:p>
          <a:p>
            <a:endParaRPr lang="en-US" altLang="en-US" sz="2000">
              <a:latin typeface="Times New Roman" panose="02020603050405020304" pitchFamily="18" charset="0"/>
            </a:endParaRPr>
          </a:p>
          <a:p>
            <a:r>
              <a:rPr lang="en-US" altLang="en-US" sz="2000">
                <a:latin typeface="Times New Roman" panose="02020603050405020304" pitchFamily="18" charset="0"/>
              </a:rPr>
              <a:t>• </a:t>
            </a:r>
            <a:r>
              <a:rPr lang="en-US" altLang="en-US" sz="2000" b="1" i="1">
                <a:latin typeface="Times New Roman" panose="02020603050405020304" pitchFamily="18" charset="0"/>
              </a:rPr>
              <a:t>Social factors such as peer-to-peer interactions and perceived peer competence were repeated subfactors. </a:t>
            </a:r>
            <a:r>
              <a:rPr lang="en-US" altLang="en-US" sz="2000">
                <a:latin typeface="Times New Roman" panose="02020603050405020304" pitchFamily="18" charset="0"/>
              </a:rPr>
              <a:t>Creating a student-led initiative can positively impact the safety culture through a grass-roots approach.</a:t>
            </a:r>
          </a:p>
        </p:txBody>
      </p:sp>
      <p:sp>
        <p:nvSpPr>
          <p:cNvPr id="56323" name="TextBox 3">
            <a:extLst>
              <a:ext uri="{FF2B5EF4-FFF2-40B4-BE49-F238E27FC236}">
                <a16:creationId xmlns:a16="http://schemas.microsoft.com/office/drawing/2014/main" id="{45033918-B3BB-984B-B69B-911D72DDBFD4}"/>
              </a:ext>
            </a:extLst>
          </p:cNvPr>
          <p:cNvSpPr txBox="1">
            <a:spLocks noChangeArrowheads="1"/>
          </p:cNvSpPr>
          <p:nvPr/>
        </p:nvSpPr>
        <p:spPr bwMode="auto">
          <a:xfrm>
            <a:off x="1449388" y="1187450"/>
            <a:ext cx="6518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Improving Academic Safety Culture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0EB508-8744-A144-BD17-2733FA767C1A}"/>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58370" name="Rectangle 2">
            <a:extLst>
              <a:ext uri="{FF2B5EF4-FFF2-40B4-BE49-F238E27FC236}">
                <a16:creationId xmlns:a16="http://schemas.microsoft.com/office/drawing/2014/main" id="{3A4CD482-1553-8340-824F-1556A6BE721A}"/>
              </a:ext>
            </a:extLst>
          </p:cNvPr>
          <p:cNvSpPr>
            <a:spLocks noChangeArrowheads="1"/>
          </p:cNvSpPr>
          <p:nvPr/>
        </p:nvSpPr>
        <p:spPr bwMode="auto">
          <a:xfrm>
            <a:off x="384175" y="2049463"/>
            <a:ext cx="7888288"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a:latin typeface="Times New Roman" panose="02020603050405020304" pitchFamily="18" charset="0"/>
              </a:rPr>
              <a:t>• </a:t>
            </a:r>
            <a:r>
              <a:rPr lang="en-US" altLang="en-US" sz="2000" b="1" i="1">
                <a:latin typeface="Times New Roman" panose="02020603050405020304" pitchFamily="18" charset="0"/>
              </a:rPr>
              <a:t>People in positions of authority can determine the attitudes, beliefs, and actions taken in regards to safety culture. </a:t>
            </a:r>
            <a:r>
              <a:rPr lang="en-US" altLang="en-US" sz="2000">
                <a:latin typeface="Times New Roman" panose="02020603050405020304" pitchFamily="18" charset="0"/>
              </a:rPr>
              <a:t>The impact of this particular subfactor should not be underestimated. People in positions of authority should be encouraged to hold safety as a high priority. A healthy top-down approach to safety has a positive effect on the overall departmental safety culture.</a:t>
            </a:r>
          </a:p>
          <a:p>
            <a:endParaRPr lang="en-US" altLang="en-US" sz="2000">
              <a:latin typeface="Times New Roman" panose="02020603050405020304" pitchFamily="18" charset="0"/>
            </a:endParaRPr>
          </a:p>
          <a:p>
            <a:r>
              <a:rPr lang="en-US" altLang="en-US" sz="2000">
                <a:latin typeface="Times New Roman" panose="02020603050405020304" pitchFamily="18" charset="0"/>
              </a:rPr>
              <a:t>• </a:t>
            </a:r>
            <a:r>
              <a:rPr lang="en-US" altLang="en-US" sz="2000" b="1" i="1">
                <a:latin typeface="Times New Roman" panose="02020603050405020304" pitchFamily="18" charset="0"/>
              </a:rPr>
              <a:t>Institutions/departments should consider prioritizing maintenance of facilities before building new ones. </a:t>
            </a:r>
            <a:r>
              <a:rPr lang="en-US" altLang="en-US" sz="2000">
                <a:latin typeface="Times New Roman" panose="02020603050405020304" pitchFamily="18" charset="0"/>
              </a:rPr>
              <a:t>Grants can be used to cover initial start up costs but rarely allow for maintenance.</a:t>
            </a:r>
          </a:p>
        </p:txBody>
      </p:sp>
      <p:sp>
        <p:nvSpPr>
          <p:cNvPr id="58371" name="TextBox 7">
            <a:extLst>
              <a:ext uri="{FF2B5EF4-FFF2-40B4-BE49-F238E27FC236}">
                <a16:creationId xmlns:a16="http://schemas.microsoft.com/office/drawing/2014/main" id="{515CC302-F622-864C-A4E5-F1745EFC32AC}"/>
              </a:ext>
            </a:extLst>
          </p:cNvPr>
          <p:cNvSpPr txBox="1">
            <a:spLocks noChangeArrowheads="1"/>
          </p:cNvSpPr>
          <p:nvPr/>
        </p:nvSpPr>
        <p:spPr bwMode="auto">
          <a:xfrm>
            <a:off x="1449388" y="1187450"/>
            <a:ext cx="65182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Improving Academic Safety Culture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Box 2">
            <a:extLst>
              <a:ext uri="{FF2B5EF4-FFF2-40B4-BE49-F238E27FC236}">
                <a16:creationId xmlns:a16="http://schemas.microsoft.com/office/drawing/2014/main" id="{4D0C2156-F04F-114B-AB29-BDEBD7A81A27}"/>
              </a:ext>
            </a:extLst>
          </p:cNvPr>
          <p:cNvSpPr txBox="1">
            <a:spLocks noChangeArrowheads="1"/>
          </p:cNvSpPr>
          <p:nvPr/>
        </p:nvSpPr>
        <p:spPr bwMode="auto">
          <a:xfrm>
            <a:off x="579438" y="2003425"/>
            <a:ext cx="8153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1)  </a:t>
            </a:r>
            <a:r>
              <a:rPr lang="en-US" altLang="en-US" b="1" i="1">
                <a:latin typeface="Times New Roman" panose="02020603050405020304" pitchFamily="18" charset="0"/>
              </a:rPr>
              <a:t>Accidents at Public Universities are Public Events</a:t>
            </a:r>
          </a:p>
          <a:p>
            <a:pPr eaLnBrk="1" hangingPunct="1"/>
            <a:r>
              <a:rPr lang="en-US" altLang="en-US">
                <a:latin typeface="Times New Roman" panose="02020603050405020304" pitchFamily="18" charset="0"/>
              </a:rPr>
              <a:t>	- Good Safety Doesn’t Make Headlines: Lack of Safety 	Does!</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2)  </a:t>
            </a:r>
            <a:r>
              <a:rPr lang="en-US" altLang="en-US" b="1" i="1">
                <a:latin typeface="Times New Roman" panose="02020603050405020304" pitchFamily="18" charset="0"/>
              </a:rPr>
              <a:t>Chemistry Labs are Dynamic: </a:t>
            </a:r>
          </a:p>
          <a:p>
            <a:pPr eaLnBrk="1" hangingPunct="1"/>
            <a:r>
              <a:rPr lang="en-US" altLang="en-US">
                <a:latin typeface="Times New Roman" panose="02020603050405020304" pitchFamily="18" charset="0"/>
              </a:rPr>
              <a:t>	The Safety Culture Must Be Vigilant and Can No Longer</a:t>
            </a:r>
          </a:p>
          <a:p>
            <a:pPr eaLnBrk="1" hangingPunct="1"/>
            <a:r>
              <a:rPr lang="en-US" altLang="en-US">
                <a:latin typeface="Times New Roman" panose="02020603050405020304" pitchFamily="18" charset="0"/>
              </a:rPr>
              <a:t>	Be Complacent</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3) </a:t>
            </a:r>
            <a:r>
              <a:rPr lang="en-US" altLang="en-US" b="1" i="1">
                <a:latin typeface="Times New Roman" panose="02020603050405020304" pitchFamily="18" charset="0"/>
              </a:rPr>
              <a:t>Faculty: EH&amp;S Relationship Has Changed at Texas Tech</a:t>
            </a:r>
          </a:p>
          <a:p>
            <a:pPr eaLnBrk="1" hangingPunct="1"/>
            <a:r>
              <a:rPr lang="en-US" altLang="en-US">
                <a:latin typeface="Times New Roman" panose="02020603050405020304" pitchFamily="18" charset="0"/>
              </a:rPr>
              <a:t>	- Communication is the Key!</a:t>
            </a:r>
          </a:p>
          <a:p>
            <a:pPr eaLnBrk="1" hangingPunct="1"/>
            <a:r>
              <a:rPr lang="en-US" altLang="en-US"/>
              <a:t>	</a:t>
            </a:r>
            <a:r>
              <a:rPr lang="en-US" altLang="en-US">
                <a:latin typeface="Times New Roman" panose="02020603050405020304" pitchFamily="18" charset="0"/>
              </a:rPr>
              <a:t>- Not Everyone Has the Same Idea of What Constitutes </a:t>
            </a:r>
          </a:p>
          <a:p>
            <a:pPr eaLnBrk="1" hangingPunct="1"/>
            <a:r>
              <a:rPr lang="en-US" altLang="en-US">
                <a:latin typeface="Times New Roman" panose="02020603050405020304" pitchFamily="18" charset="0"/>
              </a:rPr>
              <a:t>	Safety in a Pluralistic Society: Dialogue Needed!</a:t>
            </a:r>
          </a:p>
        </p:txBody>
      </p:sp>
      <p:sp>
        <p:nvSpPr>
          <p:cNvPr id="4" name="TextBox 3">
            <a:extLst>
              <a:ext uri="{FF2B5EF4-FFF2-40B4-BE49-F238E27FC236}">
                <a16:creationId xmlns:a16="http://schemas.microsoft.com/office/drawing/2014/main" id="{28FC6A64-71F7-6643-A97C-C03E510D218A}"/>
              </a:ext>
            </a:extLst>
          </p:cNvPr>
          <p:cNvSpPr txBox="1"/>
          <p:nvPr/>
        </p:nvSpPr>
        <p:spPr>
          <a:xfrm>
            <a:off x="923925" y="1243013"/>
            <a:ext cx="7199313" cy="584200"/>
          </a:xfrm>
          <a:prstGeom prst="rect">
            <a:avLst/>
          </a:prstGeom>
          <a:noFill/>
        </p:spPr>
        <p:txBody>
          <a:bodyPr wrap="none">
            <a:spAutoFit/>
          </a:bodyPr>
          <a:lstStyle/>
          <a:p>
            <a:pPr eaLnBrk="1" hangingPunct="1">
              <a:defRPr/>
            </a:pPr>
            <a:r>
              <a:rPr lang="en-US" sz="3200" b="1" dirty="0">
                <a:latin typeface="+mj-lt"/>
                <a:ea typeface="+mn-ea"/>
              </a:rPr>
              <a:t>Cultural Lessons Learned at Texas Tech</a:t>
            </a:r>
          </a:p>
        </p:txBody>
      </p:sp>
      <p:sp>
        <p:nvSpPr>
          <p:cNvPr id="5" name="TextBox 4">
            <a:extLst>
              <a:ext uri="{FF2B5EF4-FFF2-40B4-BE49-F238E27FC236}">
                <a16:creationId xmlns:a16="http://schemas.microsoft.com/office/drawing/2014/main" id="{270BD98B-9129-3E48-A558-36CB34CE3092}"/>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Box 3">
            <a:extLst>
              <a:ext uri="{FF2B5EF4-FFF2-40B4-BE49-F238E27FC236}">
                <a16:creationId xmlns:a16="http://schemas.microsoft.com/office/drawing/2014/main" id="{F94653C2-BDC7-DD45-B53D-EE480B036776}"/>
              </a:ext>
            </a:extLst>
          </p:cNvPr>
          <p:cNvSpPr txBox="1">
            <a:spLocks noChangeArrowheads="1"/>
          </p:cNvSpPr>
          <p:nvPr/>
        </p:nvSpPr>
        <p:spPr bwMode="auto">
          <a:xfrm>
            <a:off x="433388" y="2168525"/>
            <a:ext cx="82772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4)  </a:t>
            </a:r>
            <a:r>
              <a:rPr lang="en-US" altLang="en-US" b="1" i="1">
                <a:latin typeface="Times New Roman" panose="02020603050405020304" pitchFamily="18" charset="0"/>
              </a:rPr>
              <a:t>A Stick is More Effective than a Carrot to Start</a:t>
            </a:r>
          </a:p>
          <a:p>
            <a:pPr eaLnBrk="1" hangingPunct="1"/>
            <a:r>
              <a:rPr lang="en-US" altLang="en-US">
                <a:solidFill>
                  <a:srgbClr val="FF0000"/>
                </a:solidFill>
                <a:latin typeface="Times New Roman" panose="02020603050405020304" pitchFamily="18" charset="0"/>
              </a:rPr>
              <a:t>	</a:t>
            </a:r>
            <a:r>
              <a:rPr lang="en-US" altLang="en-US">
                <a:latin typeface="Times New Roman" panose="02020603050405020304" pitchFamily="18" charset="0"/>
              </a:rPr>
              <a:t> - Consequences for Lack of Safety Need to Be In Place</a:t>
            </a:r>
          </a:p>
          <a:p>
            <a:pPr eaLnBrk="1" hangingPunct="1"/>
            <a:endParaRPr lang="en-US" altLang="en-US" b="1">
              <a:latin typeface="Times New Roman" panose="02020603050405020304" pitchFamily="18" charset="0"/>
            </a:endParaRPr>
          </a:p>
          <a:p>
            <a:pPr eaLnBrk="1" hangingPunct="1"/>
            <a:r>
              <a:rPr lang="en-US" altLang="en-US" b="1">
                <a:latin typeface="Times New Roman" panose="02020603050405020304" pitchFamily="18" charset="0"/>
              </a:rPr>
              <a:t>5) </a:t>
            </a:r>
            <a:r>
              <a:rPr lang="en-US" altLang="en-US" b="1" i="1">
                <a:latin typeface="Times New Roman" panose="02020603050405020304" pitchFamily="18" charset="0"/>
              </a:rPr>
              <a:t>But we need carrots to thrive!</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6) </a:t>
            </a:r>
            <a:r>
              <a:rPr lang="en-US" altLang="en-US" b="1" i="1">
                <a:latin typeface="Times New Roman" panose="02020603050405020304" pitchFamily="18" charset="0"/>
              </a:rPr>
              <a:t>Faculty Under Increasing Pressure to Get Results: Building a safety culture into this reality is vital</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7)  Computerization of MSD and CHP Can Lead to Complacency</a:t>
            </a:r>
          </a:p>
        </p:txBody>
      </p:sp>
      <p:sp>
        <p:nvSpPr>
          <p:cNvPr id="6" name="TextBox 5">
            <a:extLst>
              <a:ext uri="{FF2B5EF4-FFF2-40B4-BE49-F238E27FC236}">
                <a16:creationId xmlns:a16="http://schemas.microsoft.com/office/drawing/2014/main" id="{579F1C90-A99F-8C47-A28C-B92745C4E195}"/>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8" name="TextBox 7">
            <a:extLst>
              <a:ext uri="{FF2B5EF4-FFF2-40B4-BE49-F238E27FC236}">
                <a16:creationId xmlns:a16="http://schemas.microsoft.com/office/drawing/2014/main" id="{4E079016-3599-7D41-9FE7-5B61A8F441E1}"/>
              </a:ext>
            </a:extLst>
          </p:cNvPr>
          <p:cNvSpPr txBox="1"/>
          <p:nvPr/>
        </p:nvSpPr>
        <p:spPr>
          <a:xfrm>
            <a:off x="923925" y="1243013"/>
            <a:ext cx="7199313" cy="584200"/>
          </a:xfrm>
          <a:prstGeom prst="rect">
            <a:avLst/>
          </a:prstGeom>
          <a:noFill/>
        </p:spPr>
        <p:txBody>
          <a:bodyPr wrap="none">
            <a:spAutoFit/>
          </a:bodyPr>
          <a:lstStyle/>
          <a:p>
            <a:pPr eaLnBrk="1" hangingPunct="1">
              <a:defRPr/>
            </a:pPr>
            <a:r>
              <a:rPr lang="en-US" sz="3200" b="1" dirty="0">
                <a:latin typeface="+mj-lt"/>
                <a:ea typeface="+mn-ea"/>
              </a:rPr>
              <a:t>Cultural Lessons Learned at Texas Tech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20D1BC-E897-9142-9D57-B0BF87D0D050}"/>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9218" name="TextBox 9">
            <a:extLst>
              <a:ext uri="{FF2B5EF4-FFF2-40B4-BE49-F238E27FC236}">
                <a16:creationId xmlns:a16="http://schemas.microsoft.com/office/drawing/2014/main" id="{99293F26-05E4-F142-A851-06515D80711B}"/>
              </a:ext>
            </a:extLst>
          </p:cNvPr>
          <p:cNvSpPr txBox="1">
            <a:spLocks noChangeArrowheads="1"/>
          </p:cNvSpPr>
          <p:nvPr/>
        </p:nvSpPr>
        <p:spPr bwMode="auto">
          <a:xfrm>
            <a:off x="1030288" y="1131888"/>
            <a:ext cx="70834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sz="3200" b="1">
                <a:latin typeface="Times New Roman" panose="02020603050405020304" pitchFamily="18" charset="0"/>
              </a:rPr>
              <a:t>Historical Concepts of Safety Culture:  </a:t>
            </a:r>
          </a:p>
          <a:p>
            <a:pPr algn="ctr"/>
            <a:r>
              <a:rPr lang="en-US" altLang="en-US" sz="3200" b="1">
                <a:latin typeface="Times New Roman" panose="02020603050405020304" pitchFamily="18" charset="0"/>
              </a:rPr>
              <a:t>Examples</a:t>
            </a:r>
          </a:p>
        </p:txBody>
      </p:sp>
      <p:sp>
        <p:nvSpPr>
          <p:cNvPr id="9219" name="Rectangle 10">
            <a:extLst>
              <a:ext uri="{FF2B5EF4-FFF2-40B4-BE49-F238E27FC236}">
                <a16:creationId xmlns:a16="http://schemas.microsoft.com/office/drawing/2014/main" id="{F3D2C451-F462-F74B-A4D8-0874CB0AE170}"/>
              </a:ext>
            </a:extLst>
          </p:cNvPr>
          <p:cNvSpPr>
            <a:spLocks noChangeArrowheads="1"/>
          </p:cNvSpPr>
          <p:nvPr/>
        </p:nvSpPr>
        <p:spPr bwMode="auto">
          <a:xfrm>
            <a:off x="171450" y="2393950"/>
            <a:ext cx="8694738"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b="1">
                <a:latin typeface="Times New Roman" panose="02020603050405020304" pitchFamily="18" charset="0"/>
              </a:rPr>
              <a:t>Health and Safety Executive, 2005</a:t>
            </a:r>
          </a:p>
          <a:p>
            <a:endParaRPr lang="en-US" altLang="en-US" sz="2000">
              <a:latin typeface="Times New Roman" panose="02020603050405020304" pitchFamily="18" charset="0"/>
            </a:endParaRPr>
          </a:p>
          <a:p>
            <a:r>
              <a:rPr lang="en-US" altLang="en-US" sz="2000" i="1">
                <a:latin typeface="Times New Roman" panose="02020603050405020304" pitchFamily="18" charset="0"/>
              </a:rPr>
              <a:t>“The term safety culture can be used to refer to the behavioral aspects (i.e. ’what people do’), and the situational aspects of the company (i.e. ’what the organization has’)." "The term safety climate should be used to refer to psychological characteristics of employees (i.e. ’how people feel’) corresponding to the values, attitudes, and perceptions of employees with regard to safety within an organization.”</a:t>
            </a:r>
          </a:p>
          <a:p>
            <a:endParaRPr lang="en-US" altLang="en-US" sz="2000">
              <a:latin typeface="Times New Roman" panose="02020603050405020304" pitchFamily="18" charset="0"/>
            </a:endParaRPr>
          </a:p>
          <a:p>
            <a:r>
              <a:rPr lang="en-US" altLang="en-US" sz="2000" b="1">
                <a:latin typeface="Times New Roman" panose="02020603050405020304" pitchFamily="18" charset="0"/>
              </a:rPr>
              <a:t>M.C. Noort et al., 2016 </a:t>
            </a:r>
          </a:p>
          <a:p>
            <a:endParaRPr lang="en-US" altLang="en-US" sz="2000">
              <a:latin typeface="Times New Roman" panose="02020603050405020304" pitchFamily="18" charset="0"/>
            </a:endParaRPr>
          </a:p>
          <a:p>
            <a:r>
              <a:rPr lang="en-US" altLang="en-US" sz="2000" i="1">
                <a:latin typeface="Times New Roman" panose="02020603050405020304" pitchFamily="18" charset="0"/>
              </a:rPr>
              <a:t>“Safety Culture refers to the norms, values, and practices shared by a group in relation to risk and safety.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Box 2">
            <a:extLst>
              <a:ext uri="{FF2B5EF4-FFF2-40B4-BE49-F238E27FC236}">
                <a16:creationId xmlns:a16="http://schemas.microsoft.com/office/drawing/2014/main" id="{C03DDFD1-DA17-E040-AB18-C6657A51DBD3}"/>
              </a:ext>
            </a:extLst>
          </p:cNvPr>
          <p:cNvSpPr txBox="1">
            <a:spLocks noChangeArrowheads="1"/>
          </p:cNvSpPr>
          <p:nvPr/>
        </p:nvSpPr>
        <p:spPr bwMode="auto">
          <a:xfrm>
            <a:off x="579438" y="1954213"/>
            <a:ext cx="84042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7)  A Survey of the Current State of Academic Safety Practices </a:t>
            </a:r>
          </a:p>
          <a:p>
            <a:pPr eaLnBrk="1" hangingPunct="1"/>
            <a:r>
              <a:rPr lang="en-US" altLang="en-US">
                <a:latin typeface="Times New Roman" panose="02020603050405020304" pitchFamily="18" charset="0"/>
              </a:rPr>
              <a:t>       Needs to be Shared with the Community</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8) </a:t>
            </a:r>
            <a:r>
              <a:rPr lang="en-US" altLang="en-US" b="1" i="1">
                <a:latin typeface="Times New Roman" panose="02020603050405020304" pitchFamily="18" charset="0"/>
              </a:rPr>
              <a:t>We Need More Safety Videos, etc.</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9)  </a:t>
            </a:r>
            <a:r>
              <a:rPr lang="en-US" altLang="en-US" b="1" i="1">
                <a:latin typeface="Times New Roman" panose="02020603050405020304" pitchFamily="18" charset="0"/>
              </a:rPr>
              <a:t>We Need Specific Protocols for Specific Lab Procedures</a:t>
            </a:r>
          </a:p>
          <a:p>
            <a:pPr eaLnBrk="1" hangingPunct="1"/>
            <a:r>
              <a:rPr lang="en-US" altLang="en-US" b="1" i="1">
                <a:latin typeface="Times New Roman" panose="02020603050405020304" pitchFamily="18" charset="0"/>
              </a:rPr>
              <a:t>       In a Common Database </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10)  </a:t>
            </a:r>
            <a:r>
              <a:rPr lang="en-US" altLang="en-US" b="1" i="1">
                <a:latin typeface="Times New Roman" panose="02020603050405020304" pitchFamily="18" charset="0"/>
              </a:rPr>
              <a:t>We Need Templates for Common Safety Paperwork </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11) We Need Active Participation by Industry and the Government</a:t>
            </a:r>
          </a:p>
          <a:p>
            <a:pPr eaLnBrk="1" hangingPunct="1"/>
            <a:r>
              <a:rPr lang="en-US" altLang="en-US">
                <a:latin typeface="Times New Roman" panose="02020603050405020304" pitchFamily="18" charset="0"/>
              </a:rPr>
              <a:t>	</a:t>
            </a:r>
          </a:p>
        </p:txBody>
      </p:sp>
      <p:sp>
        <p:nvSpPr>
          <p:cNvPr id="5" name="TextBox 4">
            <a:extLst>
              <a:ext uri="{FF2B5EF4-FFF2-40B4-BE49-F238E27FC236}">
                <a16:creationId xmlns:a16="http://schemas.microsoft.com/office/drawing/2014/main" id="{00D70371-193A-3E42-88D4-500C63AA7C63}"/>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7" name="TextBox 6">
            <a:extLst>
              <a:ext uri="{FF2B5EF4-FFF2-40B4-BE49-F238E27FC236}">
                <a16:creationId xmlns:a16="http://schemas.microsoft.com/office/drawing/2014/main" id="{DF19D612-0510-CE4E-B1E0-6A648683E94D}"/>
              </a:ext>
            </a:extLst>
          </p:cNvPr>
          <p:cNvSpPr txBox="1"/>
          <p:nvPr/>
        </p:nvSpPr>
        <p:spPr>
          <a:xfrm>
            <a:off x="923925" y="1243013"/>
            <a:ext cx="7199313" cy="584200"/>
          </a:xfrm>
          <a:prstGeom prst="rect">
            <a:avLst/>
          </a:prstGeom>
          <a:noFill/>
        </p:spPr>
        <p:txBody>
          <a:bodyPr wrap="none">
            <a:spAutoFit/>
          </a:bodyPr>
          <a:lstStyle/>
          <a:p>
            <a:pPr eaLnBrk="1" hangingPunct="1">
              <a:defRPr/>
            </a:pPr>
            <a:r>
              <a:rPr lang="en-US" sz="3200" b="1" dirty="0">
                <a:latin typeface="+mj-lt"/>
                <a:ea typeface="+mn-ea"/>
              </a:rPr>
              <a:t>Cultural Lessons Learned at Texas Tech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Box 1">
            <a:extLst>
              <a:ext uri="{FF2B5EF4-FFF2-40B4-BE49-F238E27FC236}">
                <a16:creationId xmlns:a16="http://schemas.microsoft.com/office/drawing/2014/main" id="{AED180A6-94FF-C84F-BB0F-7D5DB1315C32}"/>
              </a:ext>
            </a:extLst>
          </p:cNvPr>
          <p:cNvSpPr txBox="1">
            <a:spLocks noChangeArrowheads="1"/>
          </p:cNvSpPr>
          <p:nvPr/>
        </p:nvSpPr>
        <p:spPr bwMode="auto">
          <a:xfrm>
            <a:off x="554038" y="1901825"/>
            <a:ext cx="85407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a:latin typeface="Times New Roman" panose="02020603050405020304" pitchFamily="18" charset="0"/>
              </a:rPr>
              <a:t>12) The University, College, Department, Faculty, Staff, Students</a:t>
            </a:r>
          </a:p>
          <a:p>
            <a:pPr eaLnBrk="1" hangingPunct="1"/>
            <a:r>
              <a:rPr lang="en-US" altLang="en-US">
                <a:latin typeface="Times New Roman" panose="02020603050405020304" pitchFamily="18" charset="0"/>
              </a:rPr>
              <a:t>        Must All Work Together for the Culture to Change:</a:t>
            </a:r>
          </a:p>
          <a:p>
            <a:pPr eaLnBrk="1" hangingPunct="1"/>
            <a:r>
              <a:rPr lang="en-US" altLang="en-US">
                <a:latin typeface="Times New Roman" panose="02020603050405020304" pitchFamily="18" charset="0"/>
              </a:rPr>
              <a:t>        Safety Really is EVERYONE’S Responsibility</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13) </a:t>
            </a:r>
            <a:r>
              <a:rPr lang="en-US" altLang="en-US" b="1" i="1">
                <a:latin typeface="Times New Roman" panose="02020603050405020304" pitchFamily="18" charset="0"/>
              </a:rPr>
              <a:t>It Saves Time and Resources to be Safe!</a:t>
            </a:r>
          </a:p>
          <a:p>
            <a:pPr eaLnBrk="1" hangingPunct="1"/>
            <a:r>
              <a:rPr lang="en-US" altLang="en-US">
                <a:solidFill>
                  <a:srgbClr val="FF0000"/>
                </a:solidFill>
                <a:latin typeface="Times New Roman" panose="02020603050405020304" pitchFamily="18" charset="0"/>
              </a:rPr>
              <a:t>        </a:t>
            </a:r>
            <a:r>
              <a:rPr lang="en-US" altLang="en-US">
                <a:latin typeface="Times New Roman" panose="02020603050405020304" pitchFamily="18" charset="0"/>
              </a:rPr>
              <a:t>Safety Costs Money, but Saves Money (and Lives)</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14) </a:t>
            </a:r>
            <a:r>
              <a:rPr lang="en-US" altLang="en-US" b="1" i="1">
                <a:latin typeface="Times New Roman" panose="02020603050405020304" pitchFamily="18" charset="0"/>
              </a:rPr>
              <a:t>The Culture IS Changing Through the Younger Generation </a:t>
            </a:r>
          </a:p>
          <a:p>
            <a:pPr eaLnBrk="1" hangingPunct="1"/>
            <a:r>
              <a:rPr lang="en-US" altLang="en-US" b="1" i="1">
                <a:latin typeface="Times New Roman" panose="02020603050405020304" pitchFamily="18" charset="0"/>
              </a:rPr>
              <a:t>        of Scientists</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15) The “Nothing Ever Happened to Me” Mentality of </a:t>
            </a:r>
          </a:p>
          <a:p>
            <a:pPr eaLnBrk="1" hangingPunct="1"/>
            <a:r>
              <a:rPr lang="en-US" altLang="en-US">
                <a:latin typeface="Times New Roman" panose="02020603050405020304" pitchFamily="18" charset="0"/>
              </a:rPr>
              <a:t>       Safety Must Be Challenged and Changed.</a:t>
            </a:r>
          </a:p>
        </p:txBody>
      </p:sp>
      <p:sp>
        <p:nvSpPr>
          <p:cNvPr id="5" name="TextBox 4">
            <a:extLst>
              <a:ext uri="{FF2B5EF4-FFF2-40B4-BE49-F238E27FC236}">
                <a16:creationId xmlns:a16="http://schemas.microsoft.com/office/drawing/2014/main" id="{5E311B0A-4EB4-2242-ADAF-F253342F9DAA}"/>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7" name="TextBox 6">
            <a:extLst>
              <a:ext uri="{FF2B5EF4-FFF2-40B4-BE49-F238E27FC236}">
                <a16:creationId xmlns:a16="http://schemas.microsoft.com/office/drawing/2014/main" id="{2C6BE524-A23E-FF4A-8F9C-9639AC3BDE55}"/>
              </a:ext>
            </a:extLst>
          </p:cNvPr>
          <p:cNvSpPr txBox="1"/>
          <p:nvPr/>
        </p:nvSpPr>
        <p:spPr>
          <a:xfrm>
            <a:off x="923925" y="1243013"/>
            <a:ext cx="7199313" cy="584200"/>
          </a:xfrm>
          <a:prstGeom prst="rect">
            <a:avLst/>
          </a:prstGeom>
          <a:noFill/>
        </p:spPr>
        <p:txBody>
          <a:bodyPr wrap="none">
            <a:spAutoFit/>
          </a:bodyPr>
          <a:lstStyle/>
          <a:p>
            <a:pPr eaLnBrk="1" hangingPunct="1">
              <a:defRPr/>
            </a:pPr>
            <a:r>
              <a:rPr lang="en-US" sz="3200" b="1" dirty="0">
                <a:latin typeface="+mj-lt"/>
                <a:ea typeface="+mn-ea"/>
              </a:rPr>
              <a:t>Cultural Lessons Learned at Texas Tech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8610" name="Picture 6" descr="TTUS_Seal_RVS_stacked">
            <a:extLst>
              <a:ext uri="{FF2B5EF4-FFF2-40B4-BE49-F238E27FC236}">
                <a16:creationId xmlns:a16="http://schemas.microsoft.com/office/drawing/2014/main" id="{F751216A-8422-DA4F-9BF7-5D9B30866B6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24163" y="2776538"/>
            <a:ext cx="3495675" cy="13049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8611" name="Rectangle 3">
            <a:extLst>
              <a:ext uri="{FF2B5EF4-FFF2-40B4-BE49-F238E27FC236}">
                <a16:creationId xmlns:a16="http://schemas.microsoft.com/office/drawing/2014/main" id="{6EDBB2F7-4478-BC49-A7C7-14B7ADDE99E3}"/>
              </a:ext>
            </a:extLst>
          </p:cNvPr>
          <p:cNvSpPr>
            <a:spLocks noChangeArrowheads="1"/>
          </p:cNvSpPr>
          <p:nvPr/>
        </p:nvSpPr>
        <p:spPr bwMode="auto">
          <a:xfrm>
            <a:off x="10085388" y="-60325"/>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sp>
        <p:nvSpPr>
          <p:cNvPr id="2" name="TextBox 1">
            <a:extLst>
              <a:ext uri="{FF2B5EF4-FFF2-40B4-BE49-F238E27FC236}">
                <a16:creationId xmlns:a16="http://schemas.microsoft.com/office/drawing/2014/main" id="{42380464-3C3D-B949-8E60-B3EC4F4FDEF7}"/>
              </a:ext>
            </a:extLst>
          </p:cNvPr>
          <p:cNvSpPr txBox="1"/>
          <p:nvPr/>
        </p:nvSpPr>
        <p:spPr>
          <a:xfrm>
            <a:off x="2401888" y="3851275"/>
            <a:ext cx="4340225" cy="460375"/>
          </a:xfrm>
          <a:prstGeom prst="rect">
            <a:avLst/>
          </a:prstGeom>
          <a:noFill/>
        </p:spPr>
        <p:txBody>
          <a:bodyPr wrap="none">
            <a:spAutoFit/>
          </a:bodyPr>
          <a:lstStyle/>
          <a:p>
            <a:pPr eaLnBrk="1" hangingPunct="1">
              <a:defRPr/>
            </a:pPr>
            <a:r>
              <a:rPr lang="en-US" dirty="0">
                <a:latin typeface="+mj-lt"/>
              </a:rPr>
              <a:t>TEXAS TECH UNIVERSITY</a:t>
            </a:r>
            <a:r>
              <a:rPr lang="en-US" baseline="30000" dirty="0">
                <a:latin typeface="+mj-lt"/>
              </a:rPr>
              <a:t>TM</a:t>
            </a:r>
            <a:endParaRPr lang="en-US"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04665C1-1EDB-6C47-9406-90D888257B2C}"/>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11266" name="Rectangle 2">
            <a:extLst>
              <a:ext uri="{FF2B5EF4-FFF2-40B4-BE49-F238E27FC236}">
                <a16:creationId xmlns:a16="http://schemas.microsoft.com/office/drawing/2014/main" id="{00C9E40B-7109-D74C-AD82-3F51017283BA}"/>
              </a:ext>
            </a:extLst>
          </p:cNvPr>
          <p:cNvSpPr>
            <a:spLocks noChangeArrowheads="1"/>
          </p:cNvSpPr>
          <p:nvPr/>
        </p:nvSpPr>
        <p:spPr bwMode="auto">
          <a:xfrm>
            <a:off x="147638" y="2767013"/>
            <a:ext cx="884872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i="1">
                <a:latin typeface="Times New Roman" panose="02020603050405020304" pitchFamily="18" charset="0"/>
              </a:rPr>
              <a:t>• Often the terms are used interchangeably, though they are not the same.</a:t>
            </a:r>
          </a:p>
          <a:p>
            <a:endParaRPr lang="en-US" altLang="en-US" sz="2000" i="1">
              <a:latin typeface="Times New Roman" panose="02020603050405020304" pitchFamily="18" charset="0"/>
            </a:endParaRPr>
          </a:p>
          <a:p>
            <a:r>
              <a:rPr lang="en-US" altLang="en-US" sz="2000" i="1">
                <a:latin typeface="Times New Roman" panose="02020603050405020304" pitchFamily="18" charset="0"/>
              </a:rPr>
              <a:t> • Safety culture is part of the overall organizational culture</a:t>
            </a:r>
          </a:p>
          <a:p>
            <a:endParaRPr lang="en-US" altLang="en-US" sz="2000" i="1">
              <a:latin typeface="Times New Roman" panose="02020603050405020304" pitchFamily="18" charset="0"/>
            </a:endParaRPr>
          </a:p>
          <a:p>
            <a:r>
              <a:rPr lang="en-US" altLang="en-US" sz="2000" i="1">
                <a:latin typeface="Times New Roman" panose="02020603050405020304" pitchFamily="18" charset="0"/>
              </a:rPr>
              <a:t>• Safety climate is a snapshot of the safety culture as defined by </a:t>
            </a:r>
          </a:p>
          <a:p>
            <a:r>
              <a:rPr lang="en-US" altLang="en-US" sz="2000" i="1">
                <a:latin typeface="Times New Roman" panose="02020603050405020304" pitchFamily="18" charset="0"/>
              </a:rPr>
              <a:t>employee attitudes and perceptions </a:t>
            </a:r>
          </a:p>
          <a:p>
            <a:endParaRPr lang="en-US" altLang="en-US" sz="2000" i="1">
              <a:latin typeface="Times New Roman" panose="02020603050405020304" pitchFamily="18" charset="0"/>
            </a:endParaRPr>
          </a:p>
          <a:p>
            <a:r>
              <a:rPr lang="en-US" altLang="en-US" sz="2000" i="1">
                <a:latin typeface="Times New Roman" panose="02020603050405020304" pitchFamily="18" charset="0"/>
              </a:rPr>
              <a:t>• Psychologically similar to comparing mood (climate) to </a:t>
            </a:r>
          </a:p>
          <a:p>
            <a:r>
              <a:rPr lang="en-US" altLang="en-US" sz="2000" i="1">
                <a:latin typeface="Times New Roman" panose="02020603050405020304" pitchFamily="18" charset="0"/>
              </a:rPr>
              <a:t>personality (culture) </a:t>
            </a:r>
          </a:p>
        </p:txBody>
      </p:sp>
      <p:sp>
        <p:nvSpPr>
          <p:cNvPr id="11267" name="TextBox 4">
            <a:extLst>
              <a:ext uri="{FF2B5EF4-FFF2-40B4-BE49-F238E27FC236}">
                <a16:creationId xmlns:a16="http://schemas.microsoft.com/office/drawing/2014/main" id="{4CEF1174-E61A-4144-BEA6-812EBE8351C3}"/>
              </a:ext>
            </a:extLst>
          </p:cNvPr>
          <p:cNvSpPr txBox="1">
            <a:spLocks noChangeArrowheads="1"/>
          </p:cNvSpPr>
          <p:nvPr/>
        </p:nvSpPr>
        <p:spPr bwMode="auto">
          <a:xfrm>
            <a:off x="1624013" y="1371600"/>
            <a:ext cx="58959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Safety Culture vs Safety Climate</a:t>
            </a:r>
          </a:p>
        </p:txBody>
      </p:sp>
      <p:graphicFrame>
        <p:nvGraphicFramePr>
          <p:cNvPr id="11268" name="Object 2">
            <a:extLst>
              <a:ext uri="{FF2B5EF4-FFF2-40B4-BE49-F238E27FC236}">
                <a16:creationId xmlns:a16="http://schemas.microsoft.com/office/drawing/2014/main" id="{4D06AABE-870E-7747-AC89-6C925D495338}"/>
              </a:ext>
            </a:extLst>
          </p:cNvPr>
          <p:cNvGraphicFramePr>
            <a:graphicFrameLocks noChangeAspect="1"/>
          </p:cNvGraphicFramePr>
          <p:nvPr/>
        </p:nvGraphicFramePr>
        <p:xfrm>
          <a:off x="7564438" y="3798888"/>
          <a:ext cx="1074737" cy="2311400"/>
        </p:xfrm>
        <a:graphic>
          <a:graphicData uri="http://schemas.openxmlformats.org/presentationml/2006/ole">
            <mc:AlternateContent xmlns:mc="http://schemas.openxmlformats.org/markup-compatibility/2006">
              <mc:Choice xmlns:v="urn:schemas-microsoft-com:vml" Requires="v">
                <p:oleObj spid="_x0000_s11270" r:id="rId4" imgW="1866900" imgH="4013200" progId="MS_ClipArt_Gallery">
                  <p:embed/>
                </p:oleObj>
              </mc:Choice>
              <mc:Fallback>
                <p:oleObj r:id="rId4" imgW="1866900" imgH="4013200" progId="MS_ClipArt_Gallery">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64438" y="3798888"/>
                        <a:ext cx="1074737" cy="2311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460B84-2C93-5941-973D-6D41D84FA20F}"/>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13314" name="Rectangle 2">
            <a:extLst>
              <a:ext uri="{FF2B5EF4-FFF2-40B4-BE49-F238E27FC236}">
                <a16:creationId xmlns:a16="http://schemas.microsoft.com/office/drawing/2014/main" id="{D103DE4E-DF97-FA48-A9D5-E55E3BAC6C4A}"/>
              </a:ext>
            </a:extLst>
          </p:cNvPr>
          <p:cNvSpPr>
            <a:spLocks noChangeArrowheads="1"/>
          </p:cNvSpPr>
          <p:nvPr/>
        </p:nvSpPr>
        <p:spPr bwMode="auto">
          <a:xfrm>
            <a:off x="265113" y="2892425"/>
            <a:ext cx="8729662" cy="329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b="1">
                <a:latin typeface="Times New Roman" panose="02020603050405020304" pitchFamily="18" charset="0"/>
              </a:rPr>
              <a:t>Academia varies from industry in many </a:t>
            </a:r>
          </a:p>
          <a:p>
            <a:r>
              <a:rPr lang="en-US" altLang="en-US" b="1">
                <a:latin typeface="Times New Roman" panose="02020603050405020304" pitchFamily="18" charset="0"/>
              </a:rPr>
              <a:t>ways:</a:t>
            </a:r>
          </a:p>
          <a:p>
            <a:endParaRPr lang="en-US" altLang="en-US" sz="2000">
              <a:latin typeface="Times New Roman" panose="02020603050405020304" pitchFamily="18" charset="0"/>
            </a:endParaRPr>
          </a:p>
          <a:p>
            <a:r>
              <a:rPr lang="en-US" altLang="en-US" sz="2000" i="1">
                <a:latin typeface="Times New Roman" panose="02020603050405020304" pitchFamily="18" charset="0"/>
              </a:rPr>
              <a:t>•  The organization culture in industry is largely cohesive, while academia has a more segmented cultural structure. </a:t>
            </a:r>
          </a:p>
          <a:p>
            <a:r>
              <a:rPr lang="en-US" altLang="en-US" sz="2000" i="1">
                <a:latin typeface="Times New Roman" panose="02020603050405020304" pitchFamily="18" charset="0"/>
              </a:rPr>
              <a:t>• One research lab varies from the next due to the independent nature of each lab.</a:t>
            </a:r>
          </a:p>
          <a:p>
            <a:r>
              <a:rPr lang="en-US" altLang="en-US" sz="2000" i="1">
                <a:latin typeface="Times New Roman" panose="02020603050405020304" pitchFamily="18" charset="0"/>
              </a:rPr>
              <a:t>• The faculty who are in charge of the lab space determines how the lab is run</a:t>
            </a:r>
          </a:p>
          <a:p>
            <a:r>
              <a:rPr lang="en-US" altLang="en-US" sz="2000" i="1">
                <a:latin typeface="Times New Roman" panose="02020603050405020304" pitchFamily="18" charset="0"/>
              </a:rPr>
              <a:t>• EH&amp;S and Administration provide guidelines </a:t>
            </a:r>
          </a:p>
          <a:p>
            <a:r>
              <a:rPr lang="en-US" altLang="en-US" sz="2000" i="1">
                <a:latin typeface="Times New Roman" panose="02020603050405020304" pitchFamily="18" charset="0"/>
              </a:rPr>
              <a:t>• The ability to hire and fire based on safety performance is, in most cases, limited, </a:t>
            </a:r>
          </a:p>
          <a:p>
            <a:r>
              <a:rPr lang="en-US" altLang="en-US" sz="2000" i="1">
                <a:latin typeface="Times New Roman" panose="02020603050405020304" pitchFamily="18" charset="0"/>
              </a:rPr>
              <a:t>due to the educational nature of the academy</a:t>
            </a:r>
          </a:p>
        </p:txBody>
      </p:sp>
      <p:sp>
        <p:nvSpPr>
          <p:cNvPr id="13315" name="TextBox 4">
            <a:extLst>
              <a:ext uri="{FF2B5EF4-FFF2-40B4-BE49-F238E27FC236}">
                <a16:creationId xmlns:a16="http://schemas.microsoft.com/office/drawing/2014/main" id="{4C756E0A-3B87-014B-86FC-386767E8D580}"/>
              </a:ext>
            </a:extLst>
          </p:cNvPr>
          <p:cNvSpPr txBox="1">
            <a:spLocks noChangeArrowheads="1"/>
          </p:cNvSpPr>
          <p:nvPr/>
        </p:nvSpPr>
        <p:spPr bwMode="auto">
          <a:xfrm>
            <a:off x="973138" y="1325563"/>
            <a:ext cx="71977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Academic and Industrial Safety Culture</a:t>
            </a:r>
          </a:p>
        </p:txBody>
      </p:sp>
      <p:pic>
        <p:nvPicPr>
          <p:cNvPr id="13316" name="Picture 4">
            <a:extLst>
              <a:ext uri="{FF2B5EF4-FFF2-40B4-BE49-F238E27FC236}">
                <a16:creationId xmlns:a16="http://schemas.microsoft.com/office/drawing/2014/main" id="{0CD3AC88-AE6D-8941-A683-660A66DC562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40438" y="1871663"/>
            <a:ext cx="2625725"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902E066-4C28-7740-98A9-7420C2A66F36}"/>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
        <p:nvSpPr>
          <p:cNvPr id="15362" name="Rectangle 2">
            <a:extLst>
              <a:ext uri="{FF2B5EF4-FFF2-40B4-BE49-F238E27FC236}">
                <a16:creationId xmlns:a16="http://schemas.microsoft.com/office/drawing/2014/main" id="{5A67303B-C21E-5C45-97FB-B2EEA94BB17B}"/>
              </a:ext>
            </a:extLst>
          </p:cNvPr>
          <p:cNvSpPr>
            <a:spLocks noChangeArrowheads="1"/>
          </p:cNvSpPr>
          <p:nvPr/>
        </p:nvSpPr>
        <p:spPr bwMode="auto">
          <a:xfrm>
            <a:off x="282575" y="2151063"/>
            <a:ext cx="8288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en-US" i="1">
                <a:latin typeface="Times New Roman" panose="02020603050405020304" pitchFamily="18" charset="0"/>
              </a:rPr>
              <a:t>Safety cultures can be positive or negative, healthy or unhealthy, depending on their impact and influence</a:t>
            </a:r>
          </a:p>
        </p:txBody>
      </p:sp>
      <p:sp>
        <p:nvSpPr>
          <p:cNvPr id="15363" name="Rectangle 3">
            <a:extLst>
              <a:ext uri="{FF2B5EF4-FFF2-40B4-BE49-F238E27FC236}">
                <a16:creationId xmlns:a16="http://schemas.microsoft.com/office/drawing/2014/main" id="{ACE3BD6C-41D5-C742-9A2E-6257CF9025D8}"/>
              </a:ext>
            </a:extLst>
          </p:cNvPr>
          <p:cNvSpPr>
            <a:spLocks noChangeArrowheads="1"/>
          </p:cNvSpPr>
          <p:nvPr/>
        </p:nvSpPr>
        <p:spPr bwMode="auto">
          <a:xfrm>
            <a:off x="128588" y="3973513"/>
            <a:ext cx="7288212"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2000" i="1">
                <a:latin typeface="Times New Roman" panose="02020603050405020304" pitchFamily="18" charset="0"/>
              </a:rPr>
              <a:t>• minimizes the opportunity for accidents and near-misses </a:t>
            </a:r>
          </a:p>
          <a:p>
            <a:r>
              <a:rPr lang="en-US" altLang="en-US" sz="2000" i="1">
                <a:latin typeface="Times New Roman" panose="02020603050405020304" pitchFamily="18" charset="0"/>
              </a:rPr>
              <a:t>• characterized by open communication</a:t>
            </a:r>
          </a:p>
          <a:p>
            <a:r>
              <a:rPr lang="en-US" altLang="en-US" sz="2000" i="1">
                <a:latin typeface="Times New Roman" panose="02020603050405020304" pitchFamily="18" charset="0"/>
              </a:rPr>
              <a:t>• provide mechanisms designed for continual improvement </a:t>
            </a:r>
          </a:p>
          <a:p>
            <a:r>
              <a:rPr lang="en-US" altLang="en-US" sz="2000" i="1">
                <a:latin typeface="Times New Roman" panose="02020603050405020304" pitchFamily="18" charset="0"/>
              </a:rPr>
              <a:t>• provides for the efficacy of training and preventative measures.</a:t>
            </a:r>
          </a:p>
          <a:p>
            <a:r>
              <a:rPr lang="en-US" altLang="en-US" sz="2000" i="1">
                <a:latin typeface="Times New Roman" panose="02020603050405020304" pitchFamily="18" charset="0"/>
              </a:rPr>
              <a:t>• is associated with higher quality and reliable work</a:t>
            </a:r>
          </a:p>
          <a:p>
            <a:r>
              <a:rPr lang="en-US" altLang="en-US" sz="2000" i="1">
                <a:latin typeface="Times New Roman" panose="02020603050405020304" pitchFamily="18" charset="0"/>
              </a:rPr>
              <a:t>• generates higher commitment, loyalty, and increased job satisfaction</a:t>
            </a:r>
          </a:p>
        </p:txBody>
      </p:sp>
      <p:sp>
        <p:nvSpPr>
          <p:cNvPr id="15364" name="Rectangle 4">
            <a:extLst>
              <a:ext uri="{FF2B5EF4-FFF2-40B4-BE49-F238E27FC236}">
                <a16:creationId xmlns:a16="http://schemas.microsoft.com/office/drawing/2014/main" id="{FD79E5B3-521D-B244-B999-FBFE5047ED5C}"/>
              </a:ext>
            </a:extLst>
          </p:cNvPr>
          <p:cNvSpPr>
            <a:spLocks noChangeArrowheads="1"/>
          </p:cNvSpPr>
          <p:nvPr/>
        </p:nvSpPr>
        <p:spPr bwMode="auto">
          <a:xfrm>
            <a:off x="373063" y="3305175"/>
            <a:ext cx="45767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A healthy safety culture: </a:t>
            </a:r>
          </a:p>
        </p:txBody>
      </p:sp>
      <p:sp>
        <p:nvSpPr>
          <p:cNvPr id="15365" name="TextBox 6">
            <a:extLst>
              <a:ext uri="{FF2B5EF4-FFF2-40B4-BE49-F238E27FC236}">
                <a16:creationId xmlns:a16="http://schemas.microsoft.com/office/drawing/2014/main" id="{B26A05DF-6971-DA42-9108-97EFCD577ACA}"/>
              </a:ext>
            </a:extLst>
          </p:cNvPr>
          <p:cNvSpPr txBox="1">
            <a:spLocks noChangeArrowheads="1"/>
          </p:cNvSpPr>
          <p:nvPr/>
        </p:nvSpPr>
        <p:spPr bwMode="auto">
          <a:xfrm>
            <a:off x="1704975" y="1366838"/>
            <a:ext cx="54578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3200" b="1">
                <a:latin typeface="Times New Roman" panose="02020603050405020304" pitchFamily="18" charset="0"/>
              </a:rPr>
              <a:t>The Nature of Safety Cultures</a:t>
            </a:r>
          </a:p>
        </p:txBody>
      </p:sp>
      <p:pic>
        <p:nvPicPr>
          <p:cNvPr id="15366" name="Picture 4">
            <a:extLst>
              <a:ext uri="{FF2B5EF4-FFF2-40B4-BE49-F238E27FC236}">
                <a16:creationId xmlns:a16="http://schemas.microsoft.com/office/drawing/2014/main" id="{7BCA7536-D655-BC46-A74D-D05E361F33A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84913" y="3065463"/>
            <a:ext cx="2608262" cy="160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C9534D8-CA78-694A-A233-80CBCB3D9881}"/>
              </a:ext>
            </a:extLst>
          </p:cNvPr>
          <p:cNvSpPr txBox="1"/>
          <p:nvPr/>
        </p:nvSpPr>
        <p:spPr>
          <a:xfrm>
            <a:off x="766763" y="1435100"/>
            <a:ext cx="4419600" cy="646113"/>
          </a:xfrm>
          <a:prstGeom prst="rect">
            <a:avLst/>
          </a:prstGeom>
          <a:noFill/>
        </p:spPr>
        <p:txBody>
          <a:bodyPr wrap="none">
            <a:spAutoFit/>
          </a:bodyPr>
          <a:lstStyle/>
          <a:p>
            <a:pPr eaLnBrk="1" hangingPunct="1">
              <a:defRPr/>
            </a:pPr>
            <a:r>
              <a:rPr lang="en-US" sz="3600" dirty="0">
                <a:latin typeface="+mn-lt"/>
                <a:ea typeface="+mn-ea"/>
              </a:rPr>
              <a:t>Texas Tech Chemistry:</a:t>
            </a:r>
          </a:p>
        </p:txBody>
      </p:sp>
      <p:sp>
        <p:nvSpPr>
          <p:cNvPr id="17410" name="TextBox 6">
            <a:extLst>
              <a:ext uri="{FF2B5EF4-FFF2-40B4-BE49-F238E27FC236}">
                <a16:creationId xmlns:a16="http://schemas.microsoft.com/office/drawing/2014/main" id="{DB5A8A1C-CD66-AA4E-837B-F34ABF681DB2}"/>
              </a:ext>
            </a:extLst>
          </p:cNvPr>
          <p:cNvSpPr txBox="1">
            <a:spLocks noChangeArrowheads="1"/>
          </p:cNvSpPr>
          <p:nvPr/>
        </p:nvSpPr>
        <p:spPr bwMode="auto">
          <a:xfrm>
            <a:off x="179388" y="2092325"/>
            <a:ext cx="49339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latin typeface="Times New Roman" panose="02020603050405020304" pitchFamily="18" charset="0"/>
              </a:rPr>
              <a:t>• </a:t>
            </a:r>
            <a:r>
              <a:rPr lang="en-US" altLang="en-US" sz="2000" b="1">
                <a:latin typeface="Times New Roman" panose="02020603050405020304" pitchFamily="18" charset="0"/>
              </a:rPr>
              <a:t>Buildings</a:t>
            </a:r>
            <a:r>
              <a:rPr lang="en-US" altLang="en-US" sz="2000">
                <a:latin typeface="Times New Roman" panose="02020603050405020304" pitchFamily="18" charset="0"/>
              </a:rPr>
              <a:t>: Two (1928 (Renovated 1988); 			1968-1971)</a:t>
            </a:r>
          </a:p>
          <a:p>
            <a:pPr eaLnBrk="1" hangingPunct="1"/>
            <a:r>
              <a:rPr lang="en-US" altLang="en-US" sz="2000">
                <a:latin typeface="Times New Roman" panose="02020603050405020304" pitchFamily="18" charset="0"/>
              </a:rPr>
              <a:t>• </a:t>
            </a:r>
            <a:r>
              <a:rPr lang="en-US" altLang="en-US" sz="2000" b="1">
                <a:latin typeface="Times New Roman" panose="02020603050405020304" pitchFamily="18" charset="0"/>
              </a:rPr>
              <a:t>Faculty: </a:t>
            </a:r>
            <a:r>
              <a:rPr lang="en-US" altLang="en-US" sz="2000">
                <a:latin typeface="Times New Roman" panose="02020603050405020304" pitchFamily="18" charset="0"/>
              </a:rPr>
              <a:t>30 (24 in 2010)</a:t>
            </a:r>
          </a:p>
          <a:p>
            <a:pPr eaLnBrk="1" hangingPunct="1"/>
            <a:r>
              <a:rPr lang="en-US" altLang="en-US" sz="2000">
                <a:latin typeface="Times New Roman" panose="02020603050405020304" pitchFamily="18" charset="0"/>
              </a:rPr>
              <a:t>• </a:t>
            </a:r>
            <a:r>
              <a:rPr lang="en-US" altLang="en-US" sz="2000" b="1">
                <a:latin typeface="Times New Roman" panose="02020603050405020304" pitchFamily="18" charset="0"/>
              </a:rPr>
              <a:t>Graduate Students:</a:t>
            </a:r>
            <a:r>
              <a:rPr lang="en-US" altLang="en-US" sz="2000">
                <a:latin typeface="Times New Roman" panose="02020603050405020304" pitchFamily="18" charset="0"/>
              </a:rPr>
              <a:t> 105</a:t>
            </a:r>
          </a:p>
          <a:p>
            <a:pPr eaLnBrk="1" hangingPunct="1"/>
            <a:r>
              <a:rPr lang="en-US" altLang="en-US" sz="2000">
                <a:latin typeface="Times New Roman" panose="02020603050405020304" pitchFamily="18" charset="0"/>
              </a:rPr>
              <a:t>• </a:t>
            </a:r>
            <a:r>
              <a:rPr lang="en-US" altLang="en-US" sz="2000" b="1">
                <a:latin typeface="Times New Roman" panose="02020603050405020304" pitchFamily="18" charset="0"/>
              </a:rPr>
              <a:t>Postdoctoral Research Associates: </a:t>
            </a:r>
            <a:r>
              <a:rPr lang="en-US" altLang="en-US" sz="2000">
                <a:latin typeface="Times New Roman" panose="02020603050405020304" pitchFamily="18" charset="0"/>
              </a:rPr>
              <a:t>34</a:t>
            </a:r>
          </a:p>
          <a:p>
            <a:pPr eaLnBrk="1" hangingPunct="1"/>
            <a:r>
              <a:rPr lang="en-US" altLang="en-US" sz="2000">
                <a:latin typeface="Times New Roman" panose="02020603050405020304" pitchFamily="18" charset="0"/>
              </a:rPr>
              <a:t>• </a:t>
            </a:r>
            <a:r>
              <a:rPr lang="en-US" altLang="en-US" sz="2000" b="1">
                <a:latin typeface="Times New Roman" panose="02020603050405020304" pitchFamily="18" charset="0"/>
              </a:rPr>
              <a:t>Technical Staff: </a:t>
            </a:r>
            <a:r>
              <a:rPr lang="en-US" altLang="en-US" sz="2000">
                <a:latin typeface="Times New Roman" panose="02020603050405020304" pitchFamily="18" charset="0"/>
              </a:rPr>
              <a:t>9</a:t>
            </a:r>
          </a:p>
          <a:p>
            <a:pPr eaLnBrk="1" hangingPunct="1"/>
            <a:r>
              <a:rPr lang="en-US" altLang="en-US" sz="2000">
                <a:latin typeface="Times New Roman" panose="02020603050405020304" pitchFamily="18" charset="0"/>
              </a:rPr>
              <a:t>• </a:t>
            </a:r>
            <a:r>
              <a:rPr lang="en-US" altLang="en-US" sz="2000" b="1">
                <a:latin typeface="Times New Roman" panose="02020603050405020304" pitchFamily="18" charset="0"/>
              </a:rPr>
              <a:t>Clerical Staff: </a:t>
            </a:r>
            <a:r>
              <a:rPr lang="en-US" altLang="en-US" sz="2000">
                <a:latin typeface="Times New Roman" panose="02020603050405020304" pitchFamily="18" charset="0"/>
              </a:rPr>
              <a:t>10</a:t>
            </a:r>
          </a:p>
          <a:p>
            <a:pPr eaLnBrk="1" hangingPunct="1"/>
            <a:r>
              <a:rPr lang="en-US" altLang="en-US" sz="2000">
                <a:latin typeface="Times New Roman" panose="02020603050405020304" pitchFamily="18" charset="0"/>
              </a:rPr>
              <a:t>• </a:t>
            </a:r>
            <a:r>
              <a:rPr lang="en-US" altLang="en-US" sz="2000" b="1">
                <a:solidFill>
                  <a:srgbClr val="FF0000"/>
                </a:solidFill>
                <a:latin typeface="Times New Roman" panose="02020603050405020304" pitchFamily="18" charset="0"/>
              </a:rPr>
              <a:t>Chemistry Undergraduate Majors: </a:t>
            </a:r>
            <a:r>
              <a:rPr lang="en-US" altLang="en-US" sz="2000">
                <a:solidFill>
                  <a:srgbClr val="FF0000"/>
                </a:solidFill>
                <a:latin typeface="Times New Roman" panose="02020603050405020304" pitchFamily="18" charset="0"/>
              </a:rPr>
              <a:t>250</a:t>
            </a:r>
          </a:p>
          <a:p>
            <a:pPr eaLnBrk="1" hangingPunct="1"/>
            <a:r>
              <a:rPr lang="en-US" altLang="en-US" sz="2000">
                <a:solidFill>
                  <a:srgbClr val="FF0000"/>
                </a:solidFill>
                <a:latin typeface="Times New Roman" panose="02020603050405020304" pitchFamily="18" charset="0"/>
              </a:rPr>
              <a:t>• </a:t>
            </a:r>
            <a:r>
              <a:rPr lang="en-US" altLang="en-US" sz="2000" b="1">
                <a:solidFill>
                  <a:srgbClr val="FF0000"/>
                </a:solidFill>
                <a:latin typeface="Times New Roman" panose="02020603050405020304" pitchFamily="18" charset="0"/>
              </a:rPr>
              <a:t>Biochemistry Undergraduate Majors: </a:t>
            </a:r>
            <a:r>
              <a:rPr lang="en-US" altLang="en-US" sz="2000">
                <a:solidFill>
                  <a:srgbClr val="FF0000"/>
                </a:solidFill>
                <a:latin typeface="Times New Roman" panose="02020603050405020304" pitchFamily="18" charset="0"/>
              </a:rPr>
              <a:t>256</a:t>
            </a:r>
          </a:p>
        </p:txBody>
      </p:sp>
      <p:pic>
        <p:nvPicPr>
          <p:cNvPr id="17411" name="Picture 7">
            <a:extLst>
              <a:ext uri="{FF2B5EF4-FFF2-40B4-BE49-F238E27FC236}">
                <a16:creationId xmlns:a16="http://schemas.microsoft.com/office/drawing/2014/main" id="{8559BF1D-0F65-BD47-AD94-B1AA21F9731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57800" y="2198688"/>
            <a:ext cx="36242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Box 9">
            <a:extLst>
              <a:ext uri="{FF2B5EF4-FFF2-40B4-BE49-F238E27FC236}">
                <a16:creationId xmlns:a16="http://schemas.microsoft.com/office/drawing/2014/main" id="{39E52BCD-CB71-7B40-A8D9-702BC8C9884A}"/>
              </a:ext>
            </a:extLst>
          </p:cNvPr>
          <p:cNvSpPr txBox="1">
            <a:spLocks noChangeArrowheads="1"/>
          </p:cNvSpPr>
          <p:nvPr/>
        </p:nvSpPr>
        <p:spPr bwMode="auto">
          <a:xfrm>
            <a:off x="4905375" y="4240213"/>
            <a:ext cx="418782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000">
                <a:solidFill>
                  <a:srgbClr val="000000"/>
                </a:solidFill>
                <a:latin typeface="Times New Roman" panose="02020603050405020304" pitchFamily="18" charset="0"/>
              </a:rPr>
              <a:t>• </a:t>
            </a:r>
            <a:r>
              <a:rPr lang="en-US" altLang="en-US" sz="2000" b="1">
                <a:solidFill>
                  <a:srgbClr val="000000"/>
                </a:solidFill>
                <a:latin typeface="Times New Roman" panose="02020603050405020304" pitchFamily="18" charset="0"/>
              </a:rPr>
              <a:t>Total Funding (2009): </a:t>
            </a:r>
            <a:r>
              <a:rPr lang="en-US" altLang="en-US" sz="2000">
                <a:solidFill>
                  <a:srgbClr val="000000"/>
                </a:solidFill>
                <a:latin typeface="Times New Roman" panose="02020603050405020304" pitchFamily="18" charset="0"/>
              </a:rPr>
              <a:t>$5.2 M</a:t>
            </a:r>
          </a:p>
          <a:p>
            <a:pPr eaLnBrk="1" hangingPunct="1"/>
            <a:r>
              <a:rPr lang="en-US" altLang="en-US" sz="2000">
                <a:solidFill>
                  <a:srgbClr val="000000"/>
                </a:solidFill>
                <a:latin typeface="Times New Roman" panose="02020603050405020304" pitchFamily="18" charset="0"/>
              </a:rPr>
              <a:t>     </a:t>
            </a:r>
            <a:r>
              <a:rPr lang="en-US" altLang="en-US" sz="2000" b="1">
                <a:solidFill>
                  <a:srgbClr val="000000"/>
                </a:solidFill>
                <a:latin typeface="Times New Roman" panose="02020603050405020304" pitchFamily="18" charset="0"/>
              </a:rPr>
              <a:t>- Federal Grants: </a:t>
            </a:r>
            <a:r>
              <a:rPr lang="en-US" altLang="en-US" sz="2000">
                <a:solidFill>
                  <a:srgbClr val="000000"/>
                </a:solidFill>
                <a:latin typeface="Times New Roman" panose="02020603050405020304" pitchFamily="18" charset="0"/>
              </a:rPr>
              <a:t>$ 3 M</a:t>
            </a:r>
          </a:p>
          <a:p>
            <a:pPr eaLnBrk="1" hangingPunct="1"/>
            <a:r>
              <a:rPr lang="en-US" altLang="en-US" sz="2000">
                <a:solidFill>
                  <a:srgbClr val="000000"/>
                </a:solidFill>
                <a:latin typeface="Times New Roman" panose="02020603050405020304" pitchFamily="18" charset="0"/>
              </a:rPr>
              <a:t>     </a:t>
            </a:r>
            <a:r>
              <a:rPr lang="en-US" altLang="en-US" sz="2000" b="1">
                <a:solidFill>
                  <a:srgbClr val="000000"/>
                </a:solidFill>
                <a:latin typeface="Times New Roman" panose="02020603050405020304" pitchFamily="18" charset="0"/>
              </a:rPr>
              <a:t>- Non-Federal Grants: </a:t>
            </a:r>
            <a:r>
              <a:rPr lang="en-US" altLang="en-US" sz="2000">
                <a:solidFill>
                  <a:srgbClr val="000000"/>
                </a:solidFill>
                <a:latin typeface="Times New Roman" panose="02020603050405020304" pitchFamily="18" charset="0"/>
              </a:rPr>
              <a:t>$ 1.5 M</a:t>
            </a:r>
          </a:p>
          <a:p>
            <a:pPr eaLnBrk="1" hangingPunct="1"/>
            <a:r>
              <a:rPr lang="en-US" altLang="en-US" sz="2000">
                <a:solidFill>
                  <a:srgbClr val="000000"/>
                </a:solidFill>
                <a:latin typeface="Times New Roman" panose="02020603050405020304" pitchFamily="18" charset="0"/>
              </a:rPr>
              <a:t>     </a:t>
            </a:r>
            <a:r>
              <a:rPr lang="en-US" altLang="en-US" sz="2000" b="1">
                <a:solidFill>
                  <a:srgbClr val="000000"/>
                </a:solidFill>
                <a:latin typeface="Times New Roman" panose="02020603050405020304" pitchFamily="18" charset="0"/>
              </a:rPr>
              <a:t>- Co-PI: </a:t>
            </a:r>
            <a:r>
              <a:rPr lang="en-US" altLang="en-US" sz="2000">
                <a:solidFill>
                  <a:srgbClr val="000000"/>
                </a:solidFill>
                <a:latin typeface="Times New Roman" panose="02020603050405020304" pitchFamily="18" charset="0"/>
              </a:rPr>
              <a:t>$    750 K</a:t>
            </a:r>
          </a:p>
          <a:p>
            <a:pPr eaLnBrk="1" hangingPunct="1"/>
            <a:r>
              <a:rPr lang="en-US" altLang="en-US" sz="2000">
                <a:solidFill>
                  <a:srgbClr val="000000"/>
                </a:solidFill>
                <a:latin typeface="Times New Roman" panose="02020603050405020304" pitchFamily="18" charset="0"/>
              </a:rPr>
              <a:t>• </a:t>
            </a:r>
            <a:r>
              <a:rPr lang="en-US" altLang="en-US" sz="2000" b="1">
                <a:solidFill>
                  <a:srgbClr val="FF0000"/>
                </a:solidFill>
                <a:latin typeface="Times New Roman" panose="02020603050405020304" pitchFamily="18" charset="0"/>
              </a:rPr>
              <a:t>Federal R&amp;D Expenditures (2010):</a:t>
            </a:r>
          </a:p>
          <a:p>
            <a:pPr eaLnBrk="1" hangingPunct="1"/>
            <a:r>
              <a:rPr lang="en-US" altLang="en-US" sz="2000" b="1">
                <a:solidFill>
                  <a:srgbClr val="FF0000"/>
                </a:solidFill>
                <a:latin typeface="Times New Roman" panose="02020603050405020304" pitchFamily="18" charset="0"/>
              </a:rPr>
              <a:t>     -  </a:t>
            </a:r>
            <a:r>
              <a:rPr lang="en-US" altLang="en-US" sz="2000">
                <a:solidFill>
                  <a:srgbClr val="FF0000"/>
                </a:solidFill>
                <a:latin typeface="Times New Roman" panose="02020603050405020304" pitchFamily="18" charset="0"/>
              </a:rPr>
              <a:t>Top 100</a:t>
            </a:r>
          </a:p>
          <a:p>
            <a:pPr eaLnBrk="1" hangingPunct="1"/>
            <a:r>
              <a:rPr lang="en-US" altLang="en-US" sz="2000">
                <a:solidFill>
                  <a:srgbClr val="FF0000"/>
                </a:solidFill>
                <a:latin typeface="Times New Roman" panose="02020603050405020304" pitchFamily="18" charset="0"/>
              </a:rPr>
              <a:t>     - #83 (2015)</a:t>
            </a:r>
            <a:endParaRPr lang="en-US" altLang="en-US" sz="2000">
              <a:latin typeface="Times New Roman" panose="02020603050405020304" pitchFamily="18" charset="0"/>
            </a:endParaRPr>
          </a:p>
        </p:txBody>
      </p:sp>
      <p:sp>
        <p:nvSpPr>
          <p:cNvPr id="7" name="TextBox 6">
            <a:extLst>
              <a:ext uri="{FF2B5EF4-FFF2-40B4-BE49-F238E27FC236}">
                <a16:creationId xmlns:a16="http://schemas.microsoft.com/office/drawing/2014/main" id="{FF15EFA9-D2F8-3744-9C24-1632634B3459}"/>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5">
            <a:extLst>
              <a:ext uri="{FF2B5EF4-FFF2-40B4-BE49-F238E27FC236}">
                <a16:creationId xmlns:a16="http://schemas.microsoft.com/office/drawing/2014/main" id="{4A0835FF-374D-E847-9846-C7718BE82AF8}"/>
              </a:ext>
            </a:extLst>
          </p:cNvPr>
          <p:cNvSpPr>
            <a:spLocks noChangeArrowheads="1"/>
          </p:cNvSpPr>
          <p:nvPr/>
        </p:nvSpPr>
        <p:spPr bwMode="auto">
          <a:xfrm>
            <a:off x="314325" y="1212850"/>
            <a:ext cx="8164513"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a:latin typeface="Times New Roman" panose="02020603050405020304" pitchFamily="18" charset="0"/>
              </a:rPr>
              <a:t>• </a:t>
            </a:r>
            <a:r>
              <a:rPr lang="en-US" altLang="en-US" sz="3600" b="1">
                <a:latin typeface="Times New Roman" panose="02020603050405020304" pitchFamily="18" charset="0"/>
              </a:rPr>
              <a:t>January 7, 2010: Explosion in Energetic Materials Lab Injures Student</a:t>
            </a:r>
          </a:p>
          <a:p>
            <a:pPr eaLnBrk="1" hangingPunct="1"/>
            <a:endParaRPr lang="en-US" altLang="en-US" sz="2000" b="1">
              <a:latin typeface="Times New Roman" panose="02020603050405020304" pitchFamily="18" charset="0"/>
            </a:endParaRPr>
          </a:p>
        </p:txBody>
      </p:sp>
      <p:pic>
        <p:nvPicPr>
          <p:cNvPr id="19458" name="Picture 6">
            <a:extLst>
              <a:ext uri="{FF2B5EF4-FFF2-40B4-BE49-F238E27FC236}">
                <a16:creationId xmlns:a16="http://schemas.microsoft.com/office/drawing/2014/main" id="{F9600150-A98F-3847-A699-B2220DFC0F2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589088" y="2516188"/>
            <a:ext cx="5756275"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C4DE299-250A-9B48-8986-EFAFFC356B93}"/>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5">
            <a:extLst>
              <a:ext uri="{FF2B5EF4-FFF2-40B4-BE49-F238E27FC236}">
                <a16:creationId xmlns:a16="http://schemas.microsoft.com/office/drawing/2014/main" id="{2961ED2E-F7A4-DD42-8AB8-CBB5DA7647B6}"/>
              </a:ext>
            </a:extLst>
          </p:cNvPr>
          <p:cNvSpPr>
            <a:spLocks noChangeArrowheads="1"/>
          </p:cNvSpPr>
          <p:nvPr/>
        </p:nvSpPr>
        <p:spPr bwMode="auto">
          <a:xfrm>
            <a:off x="314325" y="1212850"/>
            <a:ext cx="8164513"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600">
                <a:latin typeface="Times New Roman" panose="02020603050405020304" pitchFamily="18" charset="0"/>
              </a:rPr>
              <a:t>• </a:t>
            </a:r>
            <a:r>
              <a:rPr lang="en-US" altLang="en-US" sz="3600" b="1">
                <a:latin typeface="Times New Roman" panose="02020603050405020304" pitchFamily="18" charset="0"/>
              </a:rPr>
              <a:t>January 7, 2010: Explosion in Energetic Materials Lab Injures Student</a:t>
            </a:r>
          </a:p>
          <a:p>
            <a:pPr eaLnBrk="1" hangingPunct="1"/>
            <a:endParaRPr lang="en-US" altLang="en-US" sz="2000" b="1">
              <a:latin typeface="Times New Roman" panose="02020603050405020304" pitchFamily="18" charset="0"/>
            </a:endParaRPr>
          </a:p>
          <a:p>
            <a:pPr eaLnBrk="1" hangingPunct="1"/>
            <a:r>
              <a:rPr lang="en-US" altLang="en-US">
                <a:latin typeface="Times New Roman" panose="02020603050405020304" pitchFamily="18" charset="0"/>
              </a:rPr>
              <a:t>• Accident Picked Up </a:t>
            </a:r>
          </a:p>
          <a:p>
            <a:pPr eaLnBrk="1" hangingPunct="1"/>
            <a:r>
              <a:rPr lang="en-US" altLang="en-US">
                <a:latin typeface="Times New Roman" panose="02020603050405020304" pitchFamily="18" charset="0"/>
              </a:rPr>
              <a:t>in National Media:</a:t>
            </a:r>
          </a:p>
          <a:p>
            <a:pPr eaLnBrk="1" hangingPunct="1"/>
            <a:endParaRPr lang="en-US" altLang="en-US">
              <a:latin typeface="Times New Roman" panose="02020603050405020304" pitchFamily="18" charset="0"/>
            </a:endParaRPr>
          </a:p>
          <a:p>
            <a:pPr eaLnBrk="1" hangingPunct="1"/>
            <a:r>
              <a:rPr lang="en-US" altLang="en-US">
                <a:latin typeface="Times New Roman" panose="02020603050405020304" pitchFamily="18" charset="0"/>
              </a:rPr>
              <a:t>	- C&amp;EN, Jan. 25, page 7</a:t>
            </a:r>
          </a:p>
          <a:p>
            <a:pPr eaLnBrk="1" hangingPunct="1"/>
            <a:r>
              <a:rPr lang="en-US" altLang="en-US">
                <a:latin typeface="Times New Roman" panose="02020603050405020304" pitchFamily="18" charset="0"/>
              </a:rPr>
              <a:t>	- C&amp;EN, Feb. 1, pages 25-26</a:t>
            </a:r>
          </a:p>
          <a:p>
            <a:pPr eaLnBrk="1" hangingPunct="1"/>
            <a:r>
              <a:rPr lang="en-US" altLang="en-US">
                <a:latin typeface="Times New Roman" panose="02020603050405020304" pitchFamily="18" charset="0"/>
              </a:rPr>
              <a:t>	- C&amp;EN, July 23 (Online)</a:t>
            </a:r>
          </a:p>
          <a:p>
            <a:pPr eaLnBrk="1" hangingPunct="1"/>
            <a:r>
              <a:rPr lang="en-US" altLang="en-US">
                <a:latin typeface="Times New Roman" panose="02020603050405020304" pitchFamily="18" charset="0"/>
              </a:rPr>
              <a:t>	- C&amp;EN, Aug. 23, pages 34-37</a:t>
            </a:r>
          </a:p>
          <a:p>
            <a:pPr eaLnBrk="1" hangingPunct="1"/>
            <a:endParaRPr lang="en-US" altLang="en-US" sz="2000">
              <a:latin typeface="Times New Roman" panose="02020603050405020304" pitchFamily="18" charset="0"/>
            </a:endParaRPr>
          </a:p>
          <a:p>
            <a:pPr eaLnBrk="1" hangingPunct="1"/>
            <a:endParaRPr lang="en-US" altLang="en-US" sz="2000">
              <a:latin typeface="Times New Roman" panose="02020603050405020304" pitchFamily="18" charset="0"/>
            </a:endParaRPr>
          </a:p>
        </p:txBody>
      </p:sp>
      <p:pic>
        <p:nvPicPr>
          <p:cNvPr id="21506" name="Picture 6">
            <a:extLst>
              <a:ext uri="{FF2B5EF4-FFF2-40B4-BE49-F238E27FC236}">
                <a16:creationId xmlns:a16="http://schemas.microsoft.com/office/drawing/2014/main" id="{287158BF-61C4-5F42-B75A-3949502B544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6213" y="2700338"/>
            <a:ext cx="3443287" cy="250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8311B15-36CB-FF41-B899-C5A0114CC6F7}"/>
              </a:ext>
            </a:extLst>
          </p:cNvPr>
          <p:cNvSpPr txBox="1"/>
          <p:nvPr/>
        </p:nvSpPr>
        <p:spPr bwMode="auto">
          <a:xfrm>
            <a:off x="1209675" y="569913"/>
            <a:ext cx="2903538" cy="277812"/>
          </a:xfrm>
          <a:prstGeom prst="rect">
            <a:avLst/>
          </a:prstGeom>
          <a:noFill/>
        </p:spPr>
        <p:txBody>
          <a:bodyPr wrap="none">
            <a:spAutoFit/>
          </a:bodyPr>
          <a:lstStyle/>
          <a:p>
            <a:pPr eaLnBrk="1" hangingPunct="1">
              <a:defRPr/>
            </a:pPr>
            <a:r>
              <a:rPr lang="en-US" sz="1200" dirty="0">
                <a:solidFill>
                  <a:srgbClr val="FFFFFF"/>
                </a:solidFill>
                <a:latin typeface="+mn-lt"/>
                <a:ea typeface="+mn-ea"/>
              </a:rPr>
              <a:t>Department of Chemistry and Biochemistry</a:t>
            </a: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646464"/>
      </a:lt2>
      <a:accent1>
        <a:srgbClr val="B50C00"/>
      </a:accent1>
      <a:accent2>
        <a:srgbClr val="052147"/>
      </a:accent2>
      <a:accent3>
        <a:srgbClr val="FFFFFF"/>
      </a:accent3>
      <a:accent4>
        <a:srgbClr val="000000"/>
      </a:accent4>
      <a:accent5>
        <a:srgbClr val="D7AAAA"/>
      </a:accent5>
      <a:accent6>
        <a:srgbClr val="041D3F"/>
      </a:accent6>
      <a:hlink>
        <a:srgbClr val="BD8C00"/>
      </a:hlink>
      <a:folHlink>
        <a:srgbClr val="3F4A13"/>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333333"/>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333333"/>
        </a:lt2>
        <a:accent1>
          <a:srgbClr val="FF1100"/>
        </a:accent1>
        <a:accent2>
          <a:srgbClr val="333399"/>
        </a:accent2>
        <a:accent3>
          <a:srgbClr val="FFFFFF"/>
        </a:accent3>
        <a:accent4>
          <a:srgbClr val="000000"/>
        </a:accent4>
        <a:accent5>
          <a:srgbClr val="FFAAA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5">
        <a:dk1>
          <a:srgbClr val="000000"/>
        </a:dk1>
        <a:lt1>
          <a:srgbClr val="FFFFFF"/>
        </a:lt1>
        <a:dk2>
          <a:srgbClr val="000000"/>
        </a:dk2>
        <a:lt2>
          <a:srgbClr val="333333"/>
        </a:lt2>
        <a:accent1>
          <a:srgbClr val="CC0000"/>
        </a:accent1>
        <a:accent2>
          <a:srgbClr val="333399"/>
        </a:accent2>
        <a:accent3>
          <a:srgbClr val="FFFFFF"/>
        </a:accent3>
        <a:accent4>
          <a:srgbClr val="000000"/>
        </a:accent4>
        <a:accent5>
          <a:srgbClr val="E2AAAA"/>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6">
        <a:dk1>
          <a:srgbClr val="000000"/>
        </a:dk1>
        <a:lt1>
          <a:srgbClr val="FFFFFF"/>
        </a:lt1>
        <a:dk2>
          <a:srgbClr val="000000"/>
        </a:dk2>
        <a:lt2>
          <a:srgbClr val="333333"/>
        </a:lt2>
        <a:accent1>
          <a:srgbClr val="B50C00"/>
        </a:accent1>
        <a:accent2>
          <a:srgbClr val="052147"/>
        </a:accent2>
        <a:accent3>
          <a:srgbClr val="FFFFFF"/>
        </a:accent3>
        <a:accent4>
          <a:srgbClr val="000000"/>
        </a:accent4>
        <a:accent5>
          <a:srgbClr val="D7AAAA"/>
        </a:accent5>
        <a:accent6>
          <a:srgbClr val="041D3F"/>
        </a:accent6>
        <a:hlink>
          <a:srgbClr val="BD8C00"/>
        </a:hlink>
        <a:folHlink>
          <a:srgbClr val="3F4A1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1258</TotalTime>
  <Words>2620</Words>
  <Application>Microsoft Macintosh PowerPoint</Application>
  <PresentationFormat>On-screen Show (4:3)</PresentationFormat>
  <Paragraphs>333</Paragraphs>
  <Slides>32</Slides>
  <Notes>31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8" baseType="lpstr">
      <vt:lpstr>Arial</vt:lpstr>
      <vt:lpstr>Calibri</vt:lpstr>
      <vt:lpstr>Times New Roman</vt:lpstr>
      <vt:lpstr>Wingdings</vt:lpstr>
      <vt:lpstr>Default Design</vt:lpstr>
      <vt:lpstr>MS_ClipArt_Gallery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Presentation Diva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Randel</dc:creator>
  <cp:lastModifiedBy>Stuart, Ralph</cp:lastModifiedBy>
  <cp:revision>134</cp:revision>
  <cp:lastPrinted>2020-11-18T19:18:46Z</cp:lastPrinted>
  <dcterms:created xsi:type="dcterms:W3CDTF">2011-06-21T14:13:46Z</dcterms:created>
  <dcterms:modified xsi:type="dcterms:W3CDTF">2020-11-18T19:27:47Z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-622980741</vt:i4>
  </property>
  <property fmtid="{D5CDD505-2E9C-101B-9397-08002B2CF9AE}" pid="3" name="_EmailSubject">
    <vt:lpwstr>Revised Files</vt:lpwstr>
  </property>
  <property fmtid="{D5CDD505-2E9C-101B-9397-08002B2CF9AE}" pid="4" name="_AuthorEmail">
    <vt:lpwstr>lori@presentationdiva.com</vt:lpwstr>
  </property>
  <property fmtid="{D5CDD505-2E9C-101B-9397-08002B2CF9AE}" pid="5" name="_AuthorEmailDisplayName">
    <vt:lpwstr>Lori Randel</vt:lpwstr>
  </property>
</Properties>
</file>