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2" r:id="rId2"/>
    <p:sldId id="265" r:id="rId3"/>
    <p:sldId id="266" r:id="rId4"/>
    <p:sldId id="269" r:id="rId5"/>
    <p:sldId id="260" r:id="rId6"/>
    <p:sldId id="264" r:id="rId7"/>
    <p:sldId id="270" r:id="rId8"/>
    <p:sldId id="263" r:id="rId9"/>
    <p:sldId id="267" r:id="rId10"/>
    <p:sldId id="258" r:id="rId11"/>
    <p:sldId id="257" r:id="rId12"/>
    <p:sldId id="259" r:id="rId13"/>
    <p:sldId id="268" r:id="rId14"/>
    <p:sldId id="2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07" autoAdjust="0"/>
    <p:restoredTop sz="89554" autoAdjust="0"/>
  </p:normalViewPr>
  <p:slideViewPr>
    <p:cSldViewPr snapToGrid="0">
      <p:cViewPr varScale="1">
        <p:scale>
          <a:sx n="99" d="100"/>
          <a:sy n="99" d="100"/>
        </p:scale>
        <p:origin x="133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61ED36-23CD-4B9E-93E6-8C23D6664655}" type="datetimeFigureOut">
              <a:rPr lang="en-US" smtClean="0"/>
              <a:t>7/9/2020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FFEEDA-6B82-411C-93D6-C3217E719173}" type="slidenum">
              <a:rPr lang="en-US" smtClean="0"/>
              <a:t>‹#›</a:t>
            </a:fld>
            <a:endParaRPr lang="en-US"/>
          </a:p>
        </p:txBody>
      </p:sp>
    </p:spTree>
    <p:extLst>
      <p:ext uri="{BB962C8B-B14F-4D97-AF65-F5344CB8AC3E}">
        <p14:creationId xmlns:p14="http://schemas.microsoft.com/office/powerpoint/2010/main" val="2035760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FFEEDA-6B82-411C-93D6-C3217E719173}" type="slidenum">
              <a:rPr lang="en-US" smtClean="0"/>
              <a:t>1</a:t>
            </a:fld>
            <a:endParaRPr lang="en-US"/>
          </a:p>
        </p:txBody>
      </p:sp>
    </p:spTree>
    <p:extLst>
      <p:ext uri="{BB962C8B-B14F-4D97-AF65-F5344CB8AC3E}">
        <p14:creationId xmlns:p14="http://schemas.microsoft.com/office/powerpoint/2010/main" val="2423773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FFEEDA-6B82-411C-93D6-C3217E719173}" type="slidenum">
              <a:rPr lang="en-US" smtClean="0"/>
              <a:t>3</a:t>
            </a:fld>
            <a:endParaRPr lang="en-US"/>
          </a:p>
        </p:txBody>
      </p:sp>
    </p:spTree>
    <p:extLst>
      <p:ext uri="{BB962C8B-B14F-4D97-AF65-F5344CB8AC3E}">
        <p14:creationId xmlns:p14="http://schemas.microsoft.com/office/powerpoint/2010/main" val="1507737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FFEEDA-6B82-411C-93D6-C3217E719173}" type="slidenum">
              <a:rPr lang="en-US" smtClean="0"/>
              <a:t>4</a:t>
            </a:fld>
            <a:endParaRPr lang="en-US"/>
          </a:p>
        </p:txBody>
      </p:sp>
    </p:spTree>
    <p:extLst>
      <p:ext uri="{BB962C8B-B14F-4D97-AF65-F5344CB8AC3E}">
        <p14:creationId xmlns:p14="http://schemas.microsoft.com/office/powerpoint/2010/main" val="2003397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 have attended one of the kit company webinars and they only wanted to sell their learning platform for data analysis at $29 per student/per course. I was very unimpressed with their answers to my questions. By the way, this is the same company that wants the students to lock the doors to the rooms where they are working. </a:t>
            </a:r>
          </a:p>
        </p:txBody>
      </p:sp>
      <p:sp>
        <p:nvSpPr>
          <p:cNvPr id="4" name="Slide Number Placeholder 3"/>
          <p:cNvSpPr>
            <a:spLocks noGrp="1"/>
          </p:cNvSpPr>
          <p:nvPr>
            <p:ph type="sldNum" sz="quarter" idx="5"/>
          </p:nvPr>
        </p:nvSpPr>
        <p:spPr/>
        <p:txBody>
          <a:bodyPr/>
          <a:lstStyle/>
          <a:p>
            <a:fld id="{34FFEEDA-6B82-411C-93D6-C3217E719173}" type="slidenum">
              <a:rPr lang="en-US" smtClean="0"/>
              <a:t>5</a:t>
            </a:fld>
            <a:endParaRPr lang="en-US"/>
          </a:p>
        </p:txBody>
      </p:sp>
    </p:spTree>
    <p:extLst>
      <p:ext uri="{BB962C8B-B14F-4D97-AF65-F5344CB8AC3E}">
        <p14:creationId xmlns:p14="http://schemas.microsoft.com/office/powerpoint/2010/main" val="2763887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FFEEDA-6B82-411C-93D6-C3217E719173}" type="slidenum">
              <a:rPr lang="en-US" smtClean="0"/>
              <a:t>6</a:t>
            </a:fld>
            <a:endParaRPr lang="en-US"/>
          </a:p>
        </p:txBody>
      </p:sp>
    </p:spTree>
    <p:extLst>
      <p:ext uri="{BB962C8B-B14F-4D97-AF65-F5344CB8AC3E}">
        <p14:creationId xmlns:p14="http://schemas.microsoft.com/office/powerpoint/2010/main" val="702360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for example, we will have an introduction to GHS exercise that students complete.</a:t>
            </a:r>
          </a:p>
        </p:txBody>
      </p:sp>
      <p:sp>
        <p:nvSpPr>
          <p:cNvPr id="4" name="Slide Number Placeholder 3"/>
          <p:cNvSpPr>
            <a:spLocks noGrp="1"/>
          </p:cNvSpPr>
          <p:nvPr>
            <p:ph type="sldNum" sz="quarter" idx="5"/>
          </p:nvPr>
        </p:nvSpPr>
        <p:spPr/>
        <p:txBody>
          <a:bodyPr/>
          <a:lstStyle/>
          <a:p>
            <a:fld id="{34FFEEDA-6B82-411C-93D6-C3217E719173}" type="slidenum">
              <a:rPr lang="en-US" smtClean="0"/>
              <a:t>7</a:t>
            </a:fld>
            <a:endParaRPr lang="en-US"/>
          </a:p>
        </p:txBody>
      </p:sp>
    </p:spTree>
    <p:extLst>
      <p:ext uri="{BB962C8B-B14F-4D97-AF65-F5344CB8AC3E}">
        <p14:creationId xmlns:p14="http://schemas.microsoft.com/office/powerpoint/2010/main" val="2087954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FFEEDA-6B82-411C-93D6-C3217E719173}" type="slidenum">
              <a:rPr lang="en-US" smtClean="0"/>
              <a:t>9</a:t>
            </a:fld>
            <a:endParaRPr lang="en-US"/>
          </a:p>
        </p:txBody>
      </p:sp>
    </p:spTree>
    <p:extLst>
      <p:ext uri="{BB962C8B-B14F-4D97-AF65-F5344CB8AC3E}">
        <p14:creationId xmlns:p14="http://schemas.microsoft.com/office/powerpoint/2010/main" val="1115438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FFEEDA-6B82-411C-93D6-C3217E719173}" type="slidenum">
              <a:rPr lang="en-US" smtClean="0"/>
              <a:t>13</a:t>
            </a:fld>
            <a:endParaRPr lang="en-US"/>
          </a:p>
        </p:txBody>
      </p:sp>
    </p:spTree>
    <p:extLst>
      <p:ext uri="{BB962C8B-B14F-4D97-AF65-F5344CB8AC3E}">
        <p14:creationId xmlns:p14="http://schemas.microsoft.com/office/powerpoint/2010/main" val="2975491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FFEEDA-6B82-411C-93D6-C3217E719173}" type="slidenum">
              <a:rPr lang="en-US" smtClean="0"/>
              <a:t>14</a:t>
            </a:fld>
            <a:endParaRPr lang="en-US"/>
          </a:p>
        </p:txBody>
      </p:sp>
    </p:spTree>
    <p:extLst>
      <p:ext uri="{BB962C8B-B14F-4D97-AF65-F5344CB8AC3E}">
        <p14:creationId xmlns:p14="http://schemas.microsoft.com/office/powerpoint/2010/main" val="431677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15A96-5E0F-4796-A1CC-6DCA2FF7C5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0EF013-4E73-4B37-9656-BE48CBCC70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0B70E1-BCDB-4D56-B2D8-55ADF18F2CA7}"/>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5" name="Footer Placeholder 4">
            <a:extLst>
              <a:ext uri="{FF2B5EF4-FFF2-40B4-BE49-F238E27FC236}">
                <a16:creationId xmlns:a16="http://schemas.microsoft.com/office/drawing/2014/main" id="{9557B4E0-6C0B-44D0-8413-6BF14FF69B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FFBDD7-8CA1-4A57-8B8D-0514A4000191}"/>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2082858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DBF2F-EB3F-403D-AC66-E3919F64BB2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A31E94-0AB8-422B-B614-99D4F5ABF8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006C2E-4F13-4AE3-A5C3-E61AFCFA51DD}"/>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5" name="Footer Placeholder 4">
            <a:extLst>
              <a:ext uri="{FF2B5EF4-FFF2-40B4-BE49-F238E27FC236}">
                <a16:creationId xmlns:a16="http://schemas.microsoft.com/office/drawing/2014/main" id="{852E2A9E-FD20-4948-A6C6-20A75D2952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4FCED6-BD4D-4BE3-B34C-244D655AA850}"/>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993322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6A324C-04F1-4769-A5B6-665E49D9BB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F803B8-A3E7-45F3-B064-A9CBB7EB89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E6126A-8562-4604-919D-248975D5506D}"/>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5" name="Footer Placeholder 4">
            <a:extLst>
              <a:ext uri="{FF2B5EF4-FFF2-40B4-BE49-F238E27FC236}">
                <a16:creationId xmlns:a16="http://schemas.microsoft.com/office/drawing/2014/main" id="{6C51E24A-23E0-485D-A9EB-96A7F8B368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CF2A18-0F9F-41A0-B770-4571090F0D8F}"/>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1408079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806D4-2D56-4FA1-9474-CFC99D167D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B3EC45-A792-49D0-8A0A-6F727B8004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DBB3CE-E0D3-49FE-9B4C-7B5EA8C2CE95}"/>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5" name="Footer Placeholder 4">
            <a:extLst>
              <a:ext uri="{FF2B5EF4-FFF2-40B4-BE49-F238E27FC236}">
                <a16:creationId xmlns:a16="http://schemas.microsoft.com/office/drawing/2014/main" id="{8675939F-0AAB-49F8-8F24-61DA0AC40C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7E6A3E-FC91-460E-B710-3B72C0E4DB4C}"/>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2578409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5FBDE-D630-483E-B0A4-B0CD06A372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EF716D-86C6-4E9D-9CF7-C34ED33F4F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505728-E79A-4B59-B52C-4D8BA97475E8}"/>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5" name="Footer Placeholder 4">
            <a:extLst>
              <a:ext uri="{FF2B5EF4-FFF2-40B4-BE49-F238E27FC236}">
                <a16:creationId xmlns:a16="http://schemas.microsoft.com/office/drawing/2014/main" id="{A6E82154-93AA-4740-8C44-578140744C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3CE0DA-64AD-4C8B-867D-2B137F34DF65}"/>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690949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6F31B-18D4-4CFC-A103-10AC3523D9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B204C4-0A77-485E-9E98-FD3C015F50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4E8F51-94BA-4708-8A77-6FE9688A94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72A5E3-3132-4833-AF81-F97D7E611D46}"/>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6" name="Footer Placeholder 5">
            <a:extLst>
              <a:ext uri="{FF2B5EF4-FFF2-40B4-BE49-F238E27FC236}">
                <a16:creationId xmlns:a16="http://schemas.microsoft.com/office/drawing/2014/main" id="{16D7F815-40D8-4CD2-A485-F62BC5974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DCEE8E-BA8D-4783-B6B5-EBE55504A639}"/>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3817370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58C8A-1DF0-4EE0-9D9D-9F4557AF2D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04B060-1C32-413E-B82B-FE1DDAF42F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5DDD64-B1B9-454A-937E-726A67D8A1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0D0396-363E-440E-975B-AF67C2B384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89CF09-854F-4C8B-8345-71CA3A4827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A3F5CB-725D-4C10-ADB1-49EDD1BE9CFE}"/>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8" name="Footer Placeholder 7">
            <a:extLst>
              <a:ext uri="{FF2B5EF4-FFF2-40B4-BE49-F238E27FC236}">
                <a16:creationId xmlns:a16="http://schemas.microsoft.com/office/drawing/2014/main" id="{287E271A-BCDE-4E9A-BE03-397F3B1071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9C44FA-EE15-40E9-9674-E64F1F784567}"/>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3978626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A3DCD-C35F-41A2-9969-1B47066112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E69D93-DD56-4833-948A-C7C1886BAAE6}"/>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4" name="Footer Placeholder 3">
            <a:extLst>
              <a:ext uri="{FF2B5EF4-FFF2-40B4-BE49-F238E27FC236}">
                <a16:creationId xmlns:a16="http://schemas.microsoft.com/office/drawing/2014/main" id="{F0D1340D-F151-454D-A09F-BE89AA7752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BB20B5-CEE3-4A95-92BA-08907B2C10FC}"/>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112871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81DB7C-1F17-4C98-A741-EA4362F7BC93}"/>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3" name="Footer Placeholder 2">
            <a:extLst>
              <a:ext uri="{FF2B5EF4-FFF2-40B4-BE49-F238E27FC236}">
                <a16:creationId xmlns:a16="http://schemas.microsoft.com/office/drawing/2014/main" id="{95FCC14A-7386-4C13-8188-E82EE7BD02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3E1633-33EF-4B16-8F02-6EC0C8994CE5}"/>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3133201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9054B-DF61-484D-AEE8-76C379B951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AAB100-554A-455B-AF65-B30BDA8329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5771B2-08D9-4F64-84CA-C4B7A728D0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FE6554-5293-4FFA-BFF8-2C89828E9D71}"/>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6" name="Footer Placeholder 5">
            <a:extLst>
              <a:ext uri="{FF2B5EF4-FFF2-40B4-BE49-F238E27FC236}">
                <a16:creationId xmlns:a16="http://schemas.microsoft.com/office/drawing/2014/main" id="{4F4EFCF9-E21D-44B4-BF7E-B4B6335AE9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8108FF-03AB-4302-A1D8-49E38317913B}"/>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1641882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25F02-3C7B-4A1A-A395-8424F8ABC0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1ED808-3235-4E5D-9F16-7BDD85A04A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2721A9-0B61-4DA9-B59B-44CA11489A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F5D4A1-AD97-462B-8452-D7545C5EC9E0}"/>
              </a:ext>
            </a:extLst>
          </p:cNvPr>
          <p:cNvSpPr>
            <a:spLocks noGrp="1"/>
          </p:cNvSpPr>
          <p:nvPr>
            <p:ph type="dt" sz="half" idx="10"/>
          </p:nvPr>
        </p:nvSpPr>
        <p:spPr/>
        <p:txBody>
          <a:bodyPr/>
          <a:lstStyle/>
          <a:p>
            <a:fld id="{5BA136B2-5197-456F-901F-7D2A2AA21CD2}" type="datetimeFigureOut">
              <a:rPr lang="en-US" smtClean="0"/>
              <a:t>7/9/2020</a:t>
            </a:fld>
            <a:endParaRPr lang="en-US"/>
          </a:p>
        </p:txBody>
      </p:sp>
      <p:sp>
        <p:nvSpPr>
          <p:cNvPr id="6" name="Footer Placeholder 5">
            <a:extLst>
              <a:ext uri="{FF2B5EF4-FFF2-40B4-BE49-F238E27FC236}">
                <a16:creationId xmlns:a16="http://schemas.microsoft.com/office/drawing/2014/main" id="{0C92E722-E52A-46E5-80EF-2EC69E380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B345D7-6E76-4DD4-9701-9BB1CC41EA9B}"/>
              </a:ext>
            </a:extLst>
          </p:cNvPr>
          <p:cNvSpPr>
            <a:spLocks noGrp="1"/>
          </p:cNvSpPr>
          <p:nvPr>
            <p:ph type="sldNum" sz="quarter" idx="12"/>
          </p:nvPr>
        </p:nvSpPr>
        <p:spPr/>
        <p:txBody>
          <a:bodyPr/>
          <a:lstStyle/>
          <a:p>
            <a:fld id="{B151BF18-1E5A-4719-9C58-28A754796253}" type="slidenum">
              <a:rPr lang="en-US" smtClean="0"/>
              <a:t>‹#›</a:t>
            </a:fld>
            <a:endParaRPr lang="en-US"/>
          </a:p>
        </p:txBody>
      </p:sp>
    </p:spTree>
    <p:extLst>
      <p:ext uri="{BB962C8B-B14F-4D97-AF65-F5344CB8AC3E}">
        <p14:creationId xmlns:p14="http://schemas.microsoft.com/office/powerpoint/2010/main" val="2358327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358E77-1742-4FF1-AD8A-31978B6313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CA4A9E-9C4B-4268-8AFB-C39BB371EA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4F9DFA-EB3A-4BB9-9538-54C66F2FF8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136B2-5197-456F-901F-7D2A2AA21CD2}" type="datetimeFigureOut">
              <a:rPr lang="en-US" smtClean="0"/>
              <a:t>7/9/2020</a:t>
            </a:fld>
            <a:endParaRPr lang="en-US"/>
          </a:p>
        </p:txBody>
      </p:sp>
      <p:sp>
        <p:nvSpPr>
          <p:cNvPr id="5" name="Footer Placeholder 4">
            <a:extLst>
              <a:ext uri="{FF2B5EF4-FFF2-40B4-BE49-F238E27FC236}">
                <a16:creationId xmlns:a16="http://schemas.microsoft.com/office/drawing/2014/main" id="{5F1DCFCC-E1FF-4770-8396-015C729FFD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CABF93-CD83-49F7-B585-F7D37DF515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51BF18-1E5A-4719-9C58-28A754796253}" type="slidenum">
              <a:rPr lang="en-US" smtClean="0"/>
              <a:t>‹#›</a:t>
            </a:fld>
            <a:endParaRPr lang="en-US"/>
          </a:p>
        </p:txBody>
      </p:sp>
    </p:spTree>
    <p:extLst>
      <p:ext uri="{BB962C8B-B14F-4D97-AF65-F5344CB8AC3E}">
        <p14:creationId xmlns:p14="http://schemas.microsoft.com/office/powerpoint/2010/main" val="3886577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s://info.merlot.org/merlothelp/topic.htm#t=MERLOT_Collection.ht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info.merlot.org/merlothelp/topic.htm#t=MERLOT_Collection.htm"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virtuallabs.merlot.org/vl_chemistry.html"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hyperlink" Target="https://docs.google.com/spreadsheets/d/1-R6THvCIcAjGrWRspCN915SIzItdZ95ziwiF8BmQrYc/edit#gid=0" TargetMode="External"/><Relationship Id="rId3" Type="http://schemas.openxmlformats.org/officeDocument/2006/relationships/hyperlink" Target="http://bit.ly/3aQS8K5" TargetMode="External"/><Relationship Id="rId7" Type="http://schemas.openxmlformats.org/officeDocument/2006/relationships/hyperlink" Target="https://docs.google.com/spreadsheets/d/16K6bGTf-wGjxxi6aGi_v6vlLQSpsOgl1zq3tXLHWweg/edit#gid=0" TargetMode="External"/><Relationship Id="rId12" Type="http://schemas.openxmlformats.org/officeDocument/2006/relationships/hyperlink" Target="https://www.chronicle.com/article/How-to-Quickly-and-Safely/248261"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hyperlink" Target="https://www.physport.org/recommendations/Entry.cfm?ID=119906" TargetMode="External"/><Relationship Id="rId11" Type="http://schemas.openxmlformats.org/officeDocument/2006/relationships/hyperlink" Target="https://www.margaretmohrschroeder.com/?page_id=1363" TargetMode="External"/><Relationship Id="rId5" Type="http://schemas.openxmlformats.org/officeDocument/2006/relationships/hyperlink" Target="https://saberbio.wildapricot.org/Discussion-board/8824866" TargetMode="External"/><Relationship Id="rId10" Type="http://schemas.openxmlformats.org/officeDocument/2006/relationships/hyperlink" Target="https://www.aspirealliance.org/national-change/covid-19-resources" TargetMode="External"/><Relationship Id="rId4" Type="http://schemas.openxmlformats.org/officeDocument/2006/relationships/hyperlink" Target="https://docs.google.com/document/d/1pVMh1qsjHuHIODqPsXkB7i-aXoSUsilj8H4UztM9xAo/edit" TargetMode="External"/><Relationship Id="rId9" Type="http://schemas.openxmlformats.org/officeDocument/2006/relationships/hyperlink" Target="https://docs.google.com/document/d/1UPZVyq2U7GTC5I7R1TI_rsRDwu4FXt9aukGYXIeq60Q/edit?ts=5e6a9f6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www.youtube.com/watch?v=5xPGSM95TLI&amp;list=PLAVWf17vk25m81vzdZ5LfClD39oOhUOZ7"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www.qualitysciencelabs.com/" TargetMode="External"/><Relationship Id="rId3" Type="http://schemas.openxmlformats.org/officeDocument/2006/relationships/image" Target="../media/image2.svg"/><Relationship Id="rId7" Type="http://schemas.openxmlformats.org/officeDocument/2006/relationships/hyperlink" Target="https://www.smartscience.online/"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kemtecscience.com/" TargetMode="External"/><Relationship Id="rId5" Type="http://schemas.openxmlformats.org/officeDocument/2006/relationships/hyperlink" Target="https://holscience.com/" TargetMode="External"/><Relationship Id="rId4" Type="http://schemas.openxmlformats.org/officeDocument/2006/relationships/hyperlink" Target="https://esciencelabs.com/product-category/chemistry"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sciencelabs.com/terms-and-condition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nsidehighered.com/news/2009/06/05/home-dissection-kits-and-mor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chemcollective.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ourses.hayden-mcneil.com/course/view.php?id=974"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515D20E-1AB7-4E74-9236-2B72B63D6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590F123B-927E-4AAD-90AC-B5064BB28F45}"/>
              </a:ext>
            </a:extLst>
          </p:cNvPr>
          <p:cNvSpPr>
            <a:spLocks noGrp="1"/>
          </p:cNvSpPr>
          <p:nvPr>
            <p:ph type="title"/>
          </p:nvPr>
        </p:nvSpPr>
        <p:spPr>
          <a:xfrm>
            <a:off x="1045028" y="1336329"/>
            <a:ext cx="3892732" cy="4382588"/>
          </a:xfrm>
        </p:spPr>
        <p:txBody>
          <a:bodyPr anchor="ctr">
            <a:normAutofit/>
          </a:bodyPr>
          <a:lstStyle/>
          <a:p>
            <a:r>
              <a:rPr lang="en-US" sz="5400" dirty="0"/>
              <a:t>Options for “Laboratory” Learning</a:t>
            </a:r>
          </a:p>
        </p:txBody>
      </p:sp>
      <p:grpSp>
        <p:nvGrpSpPr>
          <p:cNvPr id="14" name="Group 13">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63461"/>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982976"/>
            <a:ext cx="6009366"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FE96D753-BAFD-4B65-8B10-43A876C85FB7}"/>
              </a:ext>
            </a:extLst>
          </p:cNvPr>
          <p:cNvSpPr>
            <a:spLocks noGrp="1"/>
          </p:cNvSpPr>
          <p:nvPr>
            <p:ph idx="1"/>
          </p:nvPr>
        </p:nvSpPr>
        <p:spPr>
          <a:xfrm>
            <a:off x="6096000" y="1336329"/>
            <a:ext cx="5260849" cy="4382588"/>
          </a:xfrm>
        </p:spPr>
        <p:txBody>
          <a:bodyPr anchor="ctr">
            <a:normAutofit/>
          </a:bodyPr>
          <a:lstStyle/>
          <a:p>
            <a:r>
              <a:rPr lang="en-US" dirty="0">
                <a:latin typeface="Arial" panose="020B0604020202020204" pitchFamily="34" charset="0"/>
                <a:cs typeface="Arial" panose="020B0604020202020204" pitchFamily="34" charset="0"/>
              </a:rPr>
              <a:t>Face to Face (f2f)</a:t>
            </a:r>
          </a:p>
          <a:p>
            <a:r>
              <a:rPr lang="en-US" dirty="0">
                <a:latin typeface="Arial" panose="020B0604020202020204" pitchFamily="34" charset="0"/>
                <a:cs typeface="Arial" panose="020B0604020202020204" pitchFamily="34" charset="0"/>
              </a:rPr>
              <a:t>Hybrid Delivery</a:t>
            </a:r>
          </a:p>
          <a:p>
            <a:r>
              <a:rPr lang="en-US" dirty="0">
                <a:latin typeface="Arial" panose="020B0604020202020204" pitchFamily="34" charset="0"/>
                <a:cs typeface="Arial" panose="020B0604020202020204" pitchFamily="34" charset="0"/>
              </a:rPr>
              <a:t>Videotape Viewing (w/ Comp. Gen. Data)</a:t>
            </a:r>
          </a:p>
          <a:p>
            <a:r>
              <a:rPr lang="en-US" dirty="0">
                <a:latin typeface="Arial" panose="020B0604020202020204" pitchFamily="34" charset="0"/>
                <a:cs typeface="Arial" panose="020B0604020202020204" pitchFamily="34" charset="0"/>
              </a:rPr>
              <a:t>Home Kits</a:t>
            </a:r>
          </a:p>
          <a:p>
            <a:r>
              <a:rPr lang="en-US" dirty="0">
                <a:latin typeface="Arial" panose="020B0604020202020204" pitchFamily="34" charset="0"/>
                <a:cs typeface="Arial" panose="020B0604020202020204" pitchFamily="34" charset="0"/>
              </a:rPr>
              <a:t>Simulations</a:t>
            </a:r>
          </a:p>
          <a:p>
            <a:r>
              <a:rPr lang="en-US" dirty="0">
                <a:latin typeface="Arial" panose="020B0604020202020204" pitchFamily="34" charset="0"/>
                <a:cs typeface="Arial" panose="020B0604020202020204" pitchFamily="34" charset="0"/>
              </a:rPr>
              <a:t>Kitchen Chemistry</a:t>
            </a:r>
          </a:p>
        </p:txBody>
      </p:sp>
    </p:spTree>
    <p:extLst>
      <p:ext uri="{BB962C8B-B14F-4D97-AF65-F5344CB8AC3E}">
        <p14:creationId xmlns:p14="http://schemas.microsoft.com/office/powerpoint/2010/main" val="96377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5">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Triangle 1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19">
            <a:extLst>
              <a:ext uri="{FF2B5EF4-FFF2-40B4-BE49-F238E27FC236}">
                <a16:creationId xmlns:a16="http://schemas.microsoft.com/office/drawing/2014/main" id="{C37E9D4B-7BFA-4D10-B666-547BAC499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21B4D81-0927-48F5-8608-608EFEE38DE4}"/>
              </a:ext>
            </a:extLst>
          </p:cNvPr>
          <p:cNvPicPr>
            <a:picLocks noChangeAspect="1"/>
          </p:cNvPicPr>
          <p:nvPr/>
        </p:nvPicPr>
        <p:blipFill>
          <a:blip r:embed="rId2"/>
          <a:stretch>
            <a:fillRect/>
          </a:stretch>
        </p:blipFill>
        <p:spPr>
          <a:xfrm>
            <a:off x="962163" y="2905302"/>
            <a:ext cx="8284750" cy="2200375"/>
          </a:xfrm>
          <a:prstGeom prst="rect">
            <a:avLst/>
          </a:prstGeom>
        </p:spPr>
      </p:pic>
      <p:pic>
        <p:nvPicPr>
          <p:cNvPr id="6" name="Picture 5">
            <a:extLst>
              <a:ext uri="{FF2B5EF4-FFF2-40B4-BE49-F238E27FC236}">
                <a16:creationId xmlns:a16="http://schemas.microsoft.com/office/drawing/2014/main" id="{26FE75B0-C55F-4E8B-8B70-662435FFAB1A}"/>
              </a:ext>
            </a:extLst>
          </p:cNvPr>
          <p:cNvPicPr>
            <a:picLocks noChangeAspect="1"/>
          </p:cNvPicPr>
          <p:nvPr/>
        </p:nvPicPr>
        <p:blipFill>
          <a:blip r:embed="rId3"/>
          <a:stretch>
            <a:fillRect/>
          </a:stretch>
        </p:blipFill>
        <p:spPr>
          <a:xfrm>
            <a:off x="6981245" y="808548"/>
            <a:ext cx="3874335" cy="1908109"/>
          </a:xfrm>
          <a:prstGeom prst="rect">
            <a:avLst/>
          </a:prstGeom>
        </p:spPr>
      </p:pic>
      <p:sp>
        <p:nvSpPr>
          <p:cNvPr id="3" name="Rectangle 2">
            <a:extLst>
              <a:ext uri="{FF2B5EF4-FFF2-40B4-BE49-F238E27FC236}">
                <a16:creationId xmlns:a16="http://schemas.microsoft.com/office/drawing/2014/main" id="{B225933A-9B38-4144-9BE9-23CD9CFF7085}"/>
              </a:ext>
            </a:extLst>
          </p:cNvPr>
          <p:cNvSpPr/>
          <p:nvPr/>
        </p:nvSpPr>
        <p:spPr>
          <a:xfrm>
            <a:off x="1961212" y="5514528"/>
            <a:ext cx="6096000" cy="307777"/>
          </a:xfrm>
          <a:prstGeom prst="rect">
            <a:avLst/>
          </a:prstGeom>
        </p:spPr>
        <p:txBody>
          <a:bodyPr>
            <a:spAutoFit/>
          </a:bodyPr>
          <a:lstStyle/>
          <a:p>
            <a:r>
              <a:rPr lang="en-US" sz="1400" dirty="0">
                <a:latin typeface="Arial" panose="020B0604020202020204" pitchFamily="34" charset="0"/>
                <a:cs typeface="Arial" panose="020B0604020202020204" pitchFamily="34" charset="0"/>
                <a:hlinkClick r:id="rId4"/>
              </a:rPr>
              <a:t>https://info.merlot.org/merlothelp/topic.htm#t=MERLOT_Collection.htm</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1867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id="{2215C6C6-E45C-4179-9FC1-E8A4C1D47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564726" y="1890469"/>
            <a:ext cx="5860051" cy="2079143"/>
            <a:chOff x="6081624" y="1998368"/>
            <a:chExt cx="5613457" cy="782175"/>
          </a:xfrm>
          <a:solidFill>
            <a:schemeClr val="accent4"/>
          </a:solidFill>
        </p:grpSpPr>
        <p:sp>
          <p:nvSpPr>
            <p:cNvPr id="14" name="Rectangle 13">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C05DBB0-59D3-45A4-A621-F883C7430490}"/>
              </a:ext>
            </a:extLst>
          </p:cNvPr>
          <p:cNvPicPr>
            <a:picLocks noChangeAspect="1"/>
          </p:cNvPicPr>
          <p:nvPr/>
        </p:nvPicPr>
        <p:blipFill rotWithShape="1">
          <a:blip r:embed="rId2"/>
          <a:srcRect r="11592" b="-1"/>
          <a:stretch/>
        </p:blipFill>
        <p:spPr>
          <a:xfrm>
            <a:off x="838200" y="704765"/>
            <a:ext cx="10628376" cy="5440003"/>
          </a:xfrm>
          <a:prstGeom prst="rect">
            <a:avLst/>
          </a:prstGeom>
        </p:spPr>
      </p:pic>
      <p:sp>
        <p:nvSpPr>
          <p:cNvPr id="20" name="Rectangle 19">
            <a:extLst>
              <a:ext uri="{FF2B5EF4-FFF2-40B4-BE49-F238E27FC236}">
                <a16:creationId xmlns:a16="http://schemas.microsoft.com/office/drawing/2014/main" id="{F5C53505-5988-4138-84B1-8B8E89EF8D74}"/>
              </a:ext>
            </a:extLst>
          </p:cNvPr>
          <p:cNvSpPr/>
          <p:nvPr/>
        </p:nvSpPr>
        <p:spPr>
          <a:xfrm>
            <a:off x="3302831" y="6468703"/>
            <a:ext cx="6096000" cy="307777"/>
          </a:xfrm>
          <a:prstGeom prst="rect">
            <a:avLst/>
          </a:prstGeom>
        </p:spPr>
        <p:txBody>
          <a:bodyPr>
            <a:spAutoFit/>
          </a:bodyPr>
          <a:lstStyle/>
          <a:p>
            <a:r>
              <a:rPr lang="en-US" sz="1400" dirty="0">
                <a:latin typeface="Arial" panose="020B0604020202020204" pitchFamily="34" charset="0"/>
                <a:cs typeface="Arial" panose="020B0604020202020204" pitchFamily="34" charset="0"/>
                <a:hlinkClick r:id="rId3"/>
              </a:rPr>
              <a:t>https://info.merlot.org/merlothelp/topic.htm#t=MERLOT_Collection.htm</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8815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3644BFD-D22E-4019-B666-387DA51AE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7956356" y="1890469"/>
            <a:ext cx="5860051" cy="2079143"/>
            <a:chOff x="6081624" y="1998368"/>
            <a:chExt cx="5613457" cy="782175"/>
          </a:xfrm>
          <a:solidFill>
            <a:schemeClr val="accent4"/>
          </a:solidFill>
        </p:grpSpPr>
        <p:sp>
          <p:nvSpPr>
            <p:cNvPr id="27" name="Rectangle 26">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Rectangle 29">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4FDA5E-F348-423C-BE65-3B021B703876}"/>
              </a:ext>
            </a:extLst>
          </p:cNvPr>
          <p:cNvPicPr>
            <a:picLocks noChangeAspect="1"/>
          </p:cNvPicPr>
          <p:nvPr/>
        </p:nvPicPr>
        <p:blipFill rotWithShape="1">
          <a:blip r:embed="rId2"/>
          <a:srcRect l="3274" r="24438" b="1"/>
          <a:stretch/>
        </p:blipFill>
        <p:spPr>
          <a:xfrm>
            <a:off x="838200" y="704765"/>
            <a:ext cx="10628376" cy="5440003"/>
          </a:xfrm>
          <a:prstGeom prst="rect">
            <a:avLst/>
          </a:prstGeom>
        </p:spPr>
      </p:pic>
      <p:sp>
        <p:nvSpPr>
          <p:cNvPr id="20" name="Rectangle 19">
            <a:extLst>
              <a:ext uri="{FF2B5EF4-FFF2-40B4-BE49-F238E27FC236}">
                <a16:creationId xmlns:a16="http://schemas.microsoft.com/office/drawing/2014/main" id="{341A71FE-2C85-420E-9571-987D1C807C35}"/>
              </a:ext>
            </a:extLst>
          </p:cNvPr>
          <p:cNvSpPr/>
          <p:nvPr/>
        </p:nvSpPr>
        <p:spPr>
          <a:xfrm>
            <a:off x="3783081" y="6391656"/>
            <a:ext cx="4757521" cy="369332"/>
          </a:xfrm>
          <a:prstGeom prst="rect">
            <a:avLst/>
          </a:prstGeom>
        </p:spPr>
        <p:txBody>
          <a:bodyPr wrap="none">
            <a:spAutoFit/>
          </a:bodyPr>
          <a:lstStyle/>
          <a:p>
            <a:r>
              <a:rPr lang="en-US" dirty="0">
                <a:hlinkClick r:id="rId3"/>
              </a:rPr>
              <a:t>https://virtuallabs.merlot.org/vl_chemistry.html</a:t>
            </a:r>
            <a:r>
              <a:rPr lang="en-US" dirty="0"/>
              <a:t> </a:t>
            </a:r>
          </a:p>
        </p:txBody>
      </p:sp>
      <p:sp>
        <p:nvSpPr>
          <p:cNvPr id="4" name="Rectangle 3">
            <a:extLst>
              <a:ext uri="{FF2B5EF4-FFF2-40B4-BE49-F238E27FC236}">
                <a16:creationId xmlns:a16="http://schemas.microsoft.com/office/drawing/2014/main" id="{7F477BFB-9669-4999-82A5-770DF3940689}"/>
              </a:ext>
            </a:extLst>
          </p:cNvPr>
          <p:cNvSpPr/>
          <p:nvPr/>
        </p:nvSpPr>
        <p:spPr>
          <a:xfrm>
            <a:off x="921198" y="185301"/>
            <a:ext cx="2947538" cy="369332"/>
          </a:xfrm>
          <a:prstGeom prst="rect">
            <a:avLst/>
          </a:prstGeom>
        </p:spPr>
        <p:txBody>
          <a:bodyPr wrap="none">
            <a:spAutoFit/>
          </a:bodyPr>
          <a:lstStyle/>
          <a:p>
            <a:r>
              <a:rPr lang="en-US" dirty="0"/>
              <a:t>Physics Education Technology</a:t>
            </a:r>
          </a:p>
        </p:txBody>
      </p:sp>
    </p:spTree>
    <p:extLst>
      <p:ext uri="{BB962C8B-B14F-4D97-AF65-F5344CB8AC3E}">
        <p14:creationId xmlns:p14="http://schemas.microsoft.com/office/powerpoint/2010/main" val="735699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5" name="Rectangle 14">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0F54EAC2-BC00-425E-B2EE-E072340DD5B0}"/>
              </a:ext>
            </a:extLst>
          </p:cNvPr>
          <p:cNvSpPr>
            <a:spLocks noGrp="1"/>
          </p:cNvSpPr>
          <p:nvPr>
            <p:ph type="title"/>
          </p:nvPr>
        </p:nvSpPr>
        <p:spPr>
          <a:xfrm>
            <a:off x="1210516" y="315291"/>
            <a:ext cx="9849751" cy="1349671"/>
          </a:xfrm>
        </p:spPr>
        <p:txBody>
          <a:bodyPr vert="horz" lIns="91440" tIns="45720" rIns="91440" bIns="45720" rtlCol="0" anchor="b">
            <a:normAutofit/>
          </a:bodyPr>
          <a:lstStyle/>
          <a:p>
            <a:r>
              <a:rPr lang="en-US" sz="5400" kern="1200" dirty="0">
                <a:solidFill>
                  <a:schemeClr val="tx1"/>
                </a:solidFill>
                <a:latin typeface="+mj-lt"/>
                <a:ea typeface="+mj-ea"/>
                <a:cs typeface="+mj-cs"/>
              </a:rPr>
              <a:t>Additional Resources </a:t>
            </a:r>
          </a:p>
        </p:txBody>
      </p:sp>
      <p:sp>
        <p:nvSpPr>
          <p:cNvPr id="2" name="TextBox 1">
            <a:extLst>
              <a:ext uri="{FF2B5EF4-FFF2-40B4-BE49-F238E27FC236}">
                <a16:creationId xmlns:a16="http://schemas.microsoft.com/office/drawing/2014/main" id="{9F0422A1-27B5-4354-980D-6249E65A7318}"/>
              </a:ext>
            </a:extLst>
          </p:cNvPr>
          <p:cNvSpPr txBox="1"/>
          <p:nvPr/>
        </p:nvSpPr>
        <p:spPr>
          <a:xfrm>
            <a:off x="1289304" y="1664962"/>
            <a:ext cx="9849751" cy="427011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400" dirty="0" err="1"/>
              <a:t>LeighAnn</a:t>
            </a:r>
            <a:r>
              <a:rPr lang="en-US" sz="1400" dirty="0"/>
              <a:t> </a:t>
            </a:r>
            <a:r>
              <a:rPr lang="en-US" sz="1400" dirty="0" err="1"/>
              <a:t>Tomaswick's</a:t>
            </a:r>
            <a:r>
              <a:rPr lang="en-US" sz="1400" dirty="0"/>
              <a:t> </a:t>
            </a:r>
            <a:r>
              <a:rPr lang="en-US" sz="1400" dirty="0">
                <a:hlinkClick r:id="rId3"/>
              </a:rPr>
              <a:t>compilation of online simulations, labs, and other instructional resources</a:t>
            </a:r>
            <a:r>
              <a:rPr lang="en-US" sz="1400" dirty="0"/>
              <a:t>.</a:t>
            </a:r>
          </a:p>
          <a:p>
            <a:pPr indent="-228600">
              <a:lnSpc>
                <a:spcPct val="90000"/>
              </a:lnSpc>
              <a:spcAft>
                <a:spcPts val="600"/>
              </a:spcAft>
              <a:buFont typeface="Arial" panose="020B0604020202020204" pitchFamily="34" charset="0"/>
              <a:buChar char="•"/>
            </a:pPr>
            <a:r>
              <a:rPr lang="en-US" sz="1400" dirty="0"/>
              <a:t>POD (the society for Centers for Teaching and Learning) has promising practices and resources for moving courses online: </a:t>
            </a:r>
            <a:r>
              <a:rPr lang="en-US" sz="1400" dirty="0">
                <a:hlinkClick r:id="rId4"/>
              </a:rPr>
              <a:t>https://docs.google.com/document/d/1pVMh1qsjHuHIODqPsXkB7i-aXoSUsilj8H4UztM9xAo/edit#</a:t>
            </a:r>
            <a:endParaRPr lang="en-US" sz="1400" dirty="0"/>
          </a:p>
          <a:p>
            <a:pPr indent="-228600">
              <a:lnSpc>
                <a:spcPct val="90000"/>
              </a:lnSpc>
              <a:spcAft>
                <a:spcPts val="600"/>
              </a:spcAft>
              <a:buFont typeface="Arial" panose="020B0604020202020204" pitchFamily="34" charset="0"/>
              <a:buChar char="•"/>
            </a:pPr>
            <a:r>
              <a:rPr lang="en-US" sz="1400" dirty="0"/>
              <a:t>The Society for the Advancement of Biology Education Research (SABER) has a discussion board with resources and ideas for biology faculty: </a:t>
            </a:r>
            <a:r>
              <a:rPr lang="en-US" sz="1400" dirty="0">
                <a:hlinkClick r:id="rId5"/>
              </a:rPr>
              <a:t>https://saberbio.wildapricot.org/Discussion-board/8824866</a:t>
            </a:r>
            <a:endParaRPr lang="en-US" sz="1400" dirty="0"/>
          </a:p>
          <a:p>
            <a:pPr indent="-228600">
              <a:lnSpc>
                <a:spcPct val="90000"/>
              </a:lnSpc>
              <a:spcAft>
                <a:spcPts val="600"/>
              </a:spcAft>
              <a:buFont typeface="Arial" panose="020B0604020202020204" pitchFamily="34" charset="0"/>
              <a:buChar char="•"/>
            </a:pPr>
            <a:r>
              <a:rPr lang="en-US" sz="1400" dirty="0" err="1"/>
              <a:t>PhysPort</a:t>
            </a:r>
            <a:r>
              <a:rPr lang="en-US" sz="1400" dirty="0"/>
              <a:t> has expert recommendation on physics/</a:t>
            </a:r>
            <a:r>
              <a:rPr lang="en-US" sz="1400" dirty="0" err="1"/>
              <a:t>astro</a:t>
            </a:r>
            <a:r>
              <a:rPr lang="en-US" sz="1400" dirty="0"/>
              <a:t>-specific advice and resources: </a:t>
            </a:r>
            <a:r>
              <a:rPr lang="en-US" sz="1400" dirty="0">
                <a:hlinkClick r:id="rId6"/>
              </a:rPr>
              <a:t>https://www.physport.org/recommendations/Entry.cfm?ID=119906</a:t>
            </a:r>
            <a:endParaRPr lang="en-US" sz="1400" dirty="0"/>
          </a:p>
          <a:p>
            <a:pPr indent="-228600">
              <a:lnSpc>
                <a:spcPct val="90000"/>
              </a:lnSpc>
              <a:spcAft>
                <a:spcPts val="600"/>
              </a:spcAft>
              <a:buFont typeface="Arial" panose="020B0604020202020204" pitchFamily="34" charset="0"/>
              <a:buChar char="•"/>
            </a:pPr>
            <a:r>
              <a:rPr lang="en-US" sz="1400" dirty="0"/>
              <a:t>Ecology/Environmental Science online learning resources: </a:t>
            </a:r>
            <a:r>
              <a:rPr lang="en-US" sz="1400" dirty="0">
                <a:hlinkClick r:id="rId7"/>
              </a:rPr>
              <a:t>https://docs.google.com/spreadsheets/d/16K6bGTf-wGjxxi6aGi_v6vlLQSpsOgl1zq3tXLHWweg/edit#gid=0</a:t>
            </a:r>
            <a:endParaRPr lang="en-US" sz="1400" dirty="0"/>
          </a:p>
          <a:p>
            <a:pPr indent="-228600">
              <a:lnSpc>
                <a:spcPct val="90000"/>
              </a:lnSpc>
              <a:spcAft>
                <a:spcPts val="600"/>
              </a:spcAft>
              <a:buFont typeface="Arial" panose="020B0604020202020204" pitchFamily="34" charset="0"/>
              <a:buChar char="•"/>
            </a:pPr>
            <a:r>
              <a:rPr lang="en-US" sz="1400" dirty="0"/>
              <a:t>Geoscience Materials for Teaching Online: </a:t>
            </a:r>
            <a:r>
              <a:rPr lang="en-US" sz="1400" dirty="0">
                <a:hlinkClick r:id="rId8"/>
              </a:rPr>
              <a:t>https://docs.google.com/spreadsheets/d/1-R6THvCIcAjGrWRspCN915SIzItdZ95ziwiF8BmQrYc/edit#gid=0</a:t>
            </a:r>
            <a:endParaRPr lang="en-US" sz="1400" dirty="0"/>
          </a:p>
          <a:p>
            <a:pPr indent="-228600">
              <a:lnSpc>
                <a:spcPct val="90000"/>
              </a:lnSpc>
              <a:spcAft>
                <a:spcPts val="600"/>
              </a:spcAft>
              <a:buFont typeface="Arial" panose="020B0604020202020204" pitchFamily="34" charset="0"/>
              <a:buChar char="•"/>
            </a:pPr>
            <a:r>
              <a:rPr lang="en-US" sz="1400" dirty="0"/>
              <a:t>The American Astronomical Society (AAS) curated online teaching resource: </a:t>
            </a:r>
            <a:r>
              <a:rPr lang="en-US" sz="1400" dirty="0">
                <a:hlinkClick r:id="rId9"/>
              </a:rPr>
              <a:t>https://docs.google.com/document/d/1UPZVyq2U7GTC5I7R1TI_rsRDwu4FXt9aukGYXIeq60Q/edit?ts=5e6a9f6a</a:t>
            </a:r>
            <a:endParaRPr lang="en-US" sz="1400" dirty="0"/>
          </a:p>
          <a:p>
            <a:pPr indent="-228600">
              <a:lnSpc>
                <a:spcPct val="90000"/>
              </a:lnSpc>
              <a:spcAft>
                <a:spcPts val="600"/>
              </a:spcAft>
              <a:buFont typeface="Arial" panose="020B0604020202020204" pitchFamily="34" charset="0"/>
              <a:buChar char="•"/>
            </a:pPr>
            <a:r>
              <a:rPr lang="en-US" sz="1400" dirty="0"/>
              <a:t>Resources for teaching inclusively from the Aspire Alliance: </a:t>
            </a:r>
            <a:r>
              <a:rPr lang="en-US" sz="1400" dirty="0">
                <a:hlinkClick r:id="rId10"/>
              </a:rPr>
              <a:t>https://www.aspirealliance.org/national-change/covid-19-resources</a:t>
            </a:r>
            <a:endParaRPr lang="en-US" sz="1400" dirty="0"/>
          </a:p>
          <a:p>
            <a:pPr indent="-228600">
              <a:lnSpc>
                <a:spcPct val="90000"/>
              </a:lnSpc>
              <a:spcAft>
                <a:spcPts val="600"/>
              </a:spcAft>
              <a:buFont typeface="Arial" panose="020B0604020202020204" pitchFamily="34" charset="0"/>
              <a:buChar char="•"/>
            </a:pPr>
            <a:r>
              <a:rPr lang="en-US" sz="1400" dirty="0"/>
              <a:t>Clinical experiences for teacher ed programs: </a:t>
            </a:r>
            <a:r>
              <a:rPr lang="en-US" sz="1400" dirty="0">
                <a:hlinkClick r:id="rId11"/>
              </a:rPr>
              <a:t>https://www.margaretmohrschroeder.com/?page_id=1363</a:t>
            </a:r>
            <a:endParaRPr lang="en-US" sz="1400" dirty="0"/>
          </a:p>
          <a:p>
            <a:pPr indent="-228600">
              <a:lnSpc>
                <a:spcPct val="90000"/>
              </a:lnSpc>
              <a:spcAft>
                <a:spcPts val="600"/>
              </a:spcAft>
              <a:buFont typeface="Arial" panose="020B0604020202020204" pitchFamily="34" charset="0"/>
              <a:buChar char="•"/>
            </a:pPr>
            <a:r>
              <a:rPr lang="en-US" sz="1400" dirty="0">
                <a:hlinkClick r:id="rId12"/>
              </a:rPr>
              <a:t>How to Quickly (and Safely) Move a Lab Course Online</a:t>
            </a:r>
            <a:r>
              <a:rPr lang="en-US" sz="1400" dirty="0"/>
              <a:t> (Chronicle of Higher Education)</a:t>
            </a:r>
          </a:p>
        </p:txBody>
      </p:sp>
    </p:spTree>
    <p:extLst>
      <p:ext uri="{BB962C8B-B14F-4D97-AF65-F5344CB8AC3E}">
        <p14:creationId xmlns:p14="http://schemas.microsoft.com/office/powerpoint/2010/main" val="2526798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9">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1">
            <a:extLst>
              <a:ext uri="{FF2B5EF4-FFF2-40B4-BE49-F238E27FC236}">
                <a16:creationId xmlns:a16="http://schemas.microsoft.com/office/drawing/2014/main" id="{C37E9D4B-7BFA-4D10-B666-547BAC499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BB6A67B-4F94-4657-8BEA-126B430B9210}"/>
              </a:ext>
            </a:extLst>
          </p:cNvPr>
          <p:cNvPicPr>
            <a:picLocks noChangeAspect="1"/>
          </p:cNvPicPr>
          <p:nvPr/>
        </p:nvPicPr>
        <p:blipFill>
          <a:blip r:embed="rId3"/>
          <a:stretch>
            <a:fillRect/>
          </a:stretch>
        </p:blipFill>
        <p:spPr>
          <a:xfrm>
            <a:off x="1147122" y="918546"/>
            <a:ext cx="7376791" cy="4979334"/>
          </a:xfrm>
          <a:prstGeom prst="rect">
            <a:avLst/>
          </a:prstGeom>
        </p:spPr>
      </p:pic>
      <p:sp>
        <p:nvSpPr>
          <p:cNvPr id="2" name="Rectangle 1">
            <a:extLst>
              <a:ext uri="{FF2B5EF4-FFF2-40B4-BE49-F238E27FC236}">
                <a16:creationId xmlns:a16="http://schemas.microsoft.com/office/drawing/2014/main" id="{E2A80334-5AC1-4D9D-A5D1-E5D1C91BF574}"/>
              </a:ext>
            </a:extLst>
          </p:cNvPr>
          <p:cNvSpPr/>
          <p:nvPr/>
        </p:nvSpPr>
        <p:spPr>
          <a:xfrm>
            <a:off x="9442664" y="5829714"/>
            <a:ext cx="2156970" cy="369332"/>
          </a:xfrm>
          <a:prstGeom prst="rect">
            <a:avLst/>
          </a:prstGeom>
        </p:spPr>
        <p:txBody>
          <a:bodyPr wrap="square">
            <a:spAutoFit/>
          </a:bodyPr>
          <a:lstStyle/>
          <a:p>
            <a:pPr>
              <a:spcAft>
                <a:spcPts val="600"/>
              </a:spcAft>
            </a:pPr>
            <a:r>
              <a:rPr lang="en-US" dirty="0">
                <a:hlinkClick r:id="rId4"/>
              </a:rPr>
              <a:t>Intro to Lab Spaces</a:t>
            </a:r>
            <a:endParaRPr lang="en-US" dirty="0"/>
          </a:p>
        </p:txBody>
      </p:sp>
      <p:sp>
        <p:nvSpPr>
          <p:cNvPr id="4" name="TextBox 3">
            <a:extLst>
              <a:ext uri="{FF2B5EF4-FFF2-40B4-BE49-F238E27FC236}">
                <a16:creationId xmlns:a16="http://schemas.microsoft.com/office/drawing/2014/main" id="{4D3155F1-FE95-4243-80B7-BD6104057369}"/>
              </a:ext>
            </a:extLst>
          </p:cNvPr>
          <p:cNvSpPr txBox="1"/>
          <p:nvPr/>
        </p:nvSpPr>
        <p:spPr>
          <a:xfrm>
            <a:off x="8798942" y="1186281"/>
            <a:ext cx="2472856" cy="1938992"/>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I thought that it was important to explain to students (and faculty) why laboratories are unique spaces. </a:t>
            </a:r>
          </a:p>
        </p:txBody>
      </p:sp>
    </p:spTree>
    <p:extLst>
      <p:ext uri="{BB962C8B-B14F-4D97-AF65-F5344CB8AC3E}">
        <p14:creationId xmlns:p14="http://schemas.microsoft.com/office/powerpoint/2010/main" val="1025300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9CDE8D-4CCC-4542-8AC8-9E7B773BE544}"/>
              </a:ext>
            </a:extLst>
          </p:cNvPr>
          <p:cNvSpPr>
            <a:spLocks noGrp="1"/>
          </p:cNvSpPr>
          <p:nvPr>
            <p:ph type="title"/>
          </p:nvPr>
        </p:nvSpPr>
        <p:spPr>
          <a:xfrm>
            <a:off x="5255260" y="1188637"/>
            <a:ext cx="5852711" cy="1597228"/>
          </a:xfrm>
        </p:spPr>
        <p:txBody>
          <a:bodyPr>
            <a:normAutofit/>
          </a:bodyPr>
          <a:lstStyle/>
          <a:p>
            <a:r>
              <a:rPr lang="en-US" sz="6000"/>
              <a:t>Kits</a:t>
            </a:r>
          </a:p>
        </p:txBody>
      </p:sp>
      <p:pic>
        <p:nvPicPr>
          <p:cNvPr id="8" name="Graphic 7" descr="Test tubes">
            <a:extLst>
              <a:ext uri="{FF2B5EF4-FFF2-40B4-BE49-F238E27FC236}">
                <a16:creationId xmlns:a16="http://schemas.microsoft.com/office/drawing/2014/main" id="{F797247F-AEAA-4088-B6A5-C57D0F19AA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3357" y="1700588"/>
            <a:ext cx="3533985" cy="3533985"/>
          </a:xfrm>
          <a:prstGeom prst="rect">
            <a:avLst/>
          </a:prstGeom>
        </p:spPr>
      </p:pic>
      <p:sp>
        <p:nvSpPr>
          <p:cNvPr id="4" name="Rectangle 1">
            <a:extLst>
              <a:ext uri="{FF2B5EF4-FFF2-40B4-BE49-F238E27FC236}">
                <a16:creationId xmlns:a16="http://schemas.microsoft.com/office/drawing/2014/main" id="{9C504F54-2084-426D-AE2C-DF2CC9933BB9}"/>
              </a:ext>
            </a:extLst>
          </p:cNvPr>
          <p:cNvSpPr>
            <a:spLocks noGrp="1" noChangeArrowheads="1"/>
          </p:cNvSpPr>
          <p:nvPr>
            <p:ph idx="1"/>
          </p:nvPr>
        </p:nvSpPr>
        <p:spPr bwMode="auto">
          <a:xfrm>
            <a:off x="5299115" y="2452282"/>
            <a:ext cx="5061435" cy="27281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eaLnBrk="0" fontAlgn="base" hangingPunct="0">
              <a:spcBef>
                <a:spcPct val="0"/>
              </a:spcBef>
              <a:spcAft>
                <a:spcPts val="600"/>
              </a:spcAft>
            </a:pPr>
            <a:r>
              <a:rPr kumimoji="0" lang="en-US" altLang="en-US" sz="2400" b="0" i="0" u="none" strike="noStrike" cap="none" normalizeH="0" baseline="0" dirty="0">
                <a:ln>
                  <a:noFill/>
                </a:ln>
                <a:effectLst/>
                <a:latin typeface="Arial" panose="020B0604020202020204" pitchFamily="34" charset="0"/>
                <a:hlinkClick r:id="rId4" tooltip="eScience Labs"/>
              </a:rPr>
              <a:t>eScience Labs (Lab Kits) </a:t>
            </a:r>
            <a:endParaRPr kumimoji="0" lang="en-US" altLang="en-US" sz="2400" b="0" i="0" u="none" strike="noStrike" cap="none" normalizeH="0" baseline="0" dirty="0">
              <a:ln>
                <a:noFill/>
              </a:ln>
              <a:effectLst/>
              <a:latin typeface="Arial" panose="020B0604020202020204" pitchFamily="34" charset="0"/>
            </a:endParaRPr>
          </a:p>
          <a:p>
            <a:pPr eaLnBrk="0" fontAlgn="base" hangingPunct="0">
              <a:spcBef>
                <a:spcPct val="0"/>
              </a:spcBef>
              <a:spcAft>
                <a:spcPts val="600"/>
              </a:spcAft>
            </a:pPr>
            <a:r>
              <a:rPr kumimoji="0" lang="en-US" altLang="en-US" sz="2400" b="0" i="0" u="none" strike="noStrike" cap="none" normalizeH="0" baseline="0" dirty="0">
                <a:ln>
                  <a:noFill/>
                </a:ln>
                <a:effectLst/>
                <a:latin typeface="Arial" panose="020B0604020202020204" pitchFamily="34" charset="0"/>
                <a:hlinkClick r:id="rId5" tooltip="Hands-On Labs"/>
              </a:rPr>
              <a:t>Hands-On Labs or HOL </a:t>
            </a:r>
            <a:r>
              <a:rPr lang="en-US" altLang="en-US" sz="2400" dirty="0">
                <a:latin typeface="Arial" panose="020B0604020202020204" pitchFamily="34" charset="0"/>
                <a:hlinkClick r:id="rId5" tooltip="Hands-On Labs"/>
              </a:rPr>
              <a:t>(</a:t>
            </a:r>
            <a:r>
              <a:rPr kumimoji="0" lang="en-US" altLang="en-US" sz="2400" b="0" i="0" u="none" strike="noStrike" cap="none" normalizeH="0" baseline="0" dirty="0">
                <a:ln>
                  <a:noFill/>
                </a:ln>
                <a:effectLst/>
                <a:latin typeface="Arial" panose="020B0604020202020204" pitchFamily="34" charset="0"/>
                <a:hlinkClick r:id="rId5" tooltip="Hands-On Labs"/>
              </a:rPr>
              <a:t>Lab Kits)</a:t>
            </a:r>
            <a:r>
              <a:rPr kumimoji="0" lang="en-US" altLang="en-US" sz="2400" b="0" i="0" u="none" strike="noStrike" cap="none" normalizeH="0" baseline="0" dirty="0">
                <a:ln>
                  <a:noFill/>
                </a:ln>
                <a:effectLst/>
                <a:latin typeface="Arial" panose="020B0604020202020204" pitchFamily="34" charset="0"/>
              </a:rPr>
              <a:t> </a:t>
            </a:r>
          </a:p>
          <a:p>
            <a:pPr eaLnBrk="0" fontAlgn="base" hangingPunct="0">
              <a:spcBef>
                <a:spcPct val="0"/>
              </a:spcBef>
              <a:spcAft>
                <a:spcPts val="600"/>
              </a:spcAft>
            </a:pPr>
            <a:r>
              <a:rPr kumimoji="0" lang="en-US" altLang="en-US" sz="2400" b="0" i="0" u="none" strike="noStrike" cap="none" normalizeH="0" baseline="0" dirty="0" err="1">
                <a:ln>
                  <a:noFill/>
                </a:ln>
                <a:effectLst/>
                <a:latin typeface="Arial" panose="020B0604020202020204" pitchFamily="34" charset="0"/>
                <a:hlinkClick r:id="rId6" tooltip="Kemtec Science"/>
              </a:rPr>
              <a:t>Kemtec</a:t>
            </a:r>
            <a:r>
              <a:rPr kumimoji="0" lang="en-US" altLang="en-US" sz="2400" b="0" i="0" u="none" strike="noStrike" cap="none" normalizeH="0" baseline="0" dirty="0">
                <a:ln>
                  <a:noFill/>
                </a:ln>
                <a:effectLst/>
                <a:latin typeface="Arial" panose="020B0604020202020204" pitchFamily="34" charset="0"/>
                <a:hlinkClick r:id="rId6" tooltip="Kemtec Science"/>
              </a:rPr>
              <a:t> Science (Lab Kits for K-12)</a:t>
            </a:r>
            <a:r>
              <a:rPr kumimoji="0" lang="en-US" altLang="en-US" sz="2400" b="0" i="0" u="none" strike="noStrike" cap="none" normalizeH="0" baseline="0" dirty="0">
                <a:ln>
                  <a:noFill/>
                </a:ln>
                <a:effectLst/>
                <a:latin typeface="Arial" panose="020B0604020202020204" pitchFamily="34" charset="0"/>
              </a:rPr>
              <a:t> </a:t>
            </a:r>
          </a:p>
          <a:p>
            <a:pPr eaLnBrk="0" fontAlgn="base" hangingPunct="0">
              <a:spcBef>
                <a:spcPct val="0"/>
              </a:spcBef>
              <a:spcAft>
                <a:spcPts val="600"/>
              </a:spcAft>
            </a:pPr>
            <a:r>
              <a:rPr kumimoji="0" lang="en-US" altLang="en-US" sz="2400" b="0" i="0" u="none" strike="noStrike" cap="none" normalizeH="0" baseline="0" dirty="0">
                <a:ln>
                  <a:noFill/>
                </a:ln>
                <a:effectLst/>
                <a:latin typeface="Arial" panose="020B0604020202020204" pitchFamily="34" charset="0"/>
                <a:hlinkClick r:id="rId7" tooltip="Smart Science"/>
              </a:rPr>
              <a:t>Smart Science (Blended Labs)</a:t>
            </a:r>
            <a:r>
              <a:rPr kumimoji="0" lang="en-US" altLang="en-US" sz="2400" b="0" i="0" u="none" strike="noStrike" cap="none" normalizeH="0" baseline="0" dirty="0">
                <a:ln>
                  <a:noFill/>
                </a:ln>
                <a:effectLst/>
                <a:latin typeface="Arial" panose="020B0604020202020204" pitchFamily="34" charset="0"/>
              </a:rPr>
              <a:t> </a:t>
            </a:r>
          </a:p>
          <a:p>
            <a:pPr eaLnBrk="0" fontAlgn="base" hangingPunct="0">
              <a:spcBef>
                <a:spcPct val="0"/>
              </a:spcBef>
              <a:spcAft>
                <a:spcPts val="600"/>
              </a:spcAft>
            </a:pPr>
            <a:r>
              <a:rPr kumimoji="0" lang="en-US" altLang="en-US" sz="2400" b="0" i="0" u="none" strike="noStrike" cap="none" normalizeH="0" baseline="0" dirty="0">
                <a:ln>
                  <a:noFill/>
                </a:ln>
                <a:effectLst/>
                <a:latin typeface="Arial" panose="020B0604020202020204" pitchFamily="34" charset="0"/>
                <a:hlinkClick r:id="rId8" tooltip="Quality Science Labs"/>
              </a:rPr>
              <a:t>Quality Science Labs (Lab Kits)</a:t>
            </a:r>
            <a:r>
              <a:rPr kumimoji="0" lang="en-US" altLang="en-US" sz="2400" b="0" i="0" u="none" strike="noStrike" cap="none" normalizeH="0" baseline="0" dirty="0">
                <a:ln>
                  <a:noFill/>
                </a:ln>
                <a:effectLst/>
                <a:latin typeface="Arial" panose="020B0604020202020204" pitchFamily="34" charset="0"/>
              </a:rPr>
              <a:t> </a:t>
            </a:r>
          </a:p>
        </p:txBody>
      </p:sp>
    </p:spTree>
    <p:extLst>
      <p:ext uri="{BB962C8B-B14F-4D97-AF65-F5344CB8AC3E}">
        <p14:creationId xmlns:p14="http://schemas.microsoft.com/office/powerpoint/2010/main" val="1347869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E4BEE-B689-4522-823E-D18C644494A1}"/>
              </a:ext>
            </a:extLst>
          </p:cNvPr>
          <p:cNvSpPr>
            <a:spLocks noGrp="1"/>
          </p:cNvSpPr>
          <p:nvPr>
            <p:ph type="title"/>
          </p:nvPr>
        </p:nvSpPr>
        <p:spPr/>
        <p:txBody>
          <a:bodyPr/>
          <a:lstStyle/>
          <a:p>
            <a:r>
              <a:rPr lang="en-US" dirty="0"/>
              <a:t>Kit Concerns</a:t>
            </a:r>
          </a:p>
        </p:txBody>
      </p:sp>
      <p:sp>
        <p:nvSpPr>
          <p:cNvPr id="3" name="Content Placeholder 2">
            <a:extLst>
              <a:ext uri="{FF2B5EF4-FFF2-40B4-BE49-F238E27FC236}">
                <a16:creationId xmlns:a16="http://schemas.microsoft.com/office/drawing/2014/main" id="{76C1682B-99E8-4A04-8DBA-8735686F35C4}"/>
              </a:ext>
            </a:extLst>
          </p:cNvPr>
          <p:cNvSpPr>
            <a:spLocks noGrp="1"/>
          </p:cNvSpPr>
          <p:nvPr>
            <p:ph idx="1"/>
          </p:nvPr>
        </p:nvSpPr>
        <p:spPr/>
        <p:txBody>
          <a:bodyPr/>
          <a:lstStyle/>
          <a:p>
            <a:r>
              <a:rPr lang="en-US" dirty="0"/>
              <a:t>Waste disposal</a:t>
            </a:r>
          </a:p>
          <a:p>
            <a:r>
              <a:rPr lang="en-US" dirty="0"/>
              <a:t>Lab chemicals in home environment (kitchen)</a:t>
            </a:r>
          </a:p>
          <a:p>
            <a:r>
              <a:rPr lang="en-US" dirty="0"/>
              <a:t>Siblings gaining access</a:t>
            </a:r>
          </a:p>
          <a:p>
            <a:r>
              <a:rPr lang="en-US" dirty="0"/>
              <a:t>Downstream sale</a:t>
            </a:r>
          </a:p>
          <a:p>
            <a:r>
              <a:rPr lang="en-US" dirty="0"/>
              <a:t>Cost</a:t>
            </a:r>
          </a:p>
          <a:p>
            <a:r>
              <a:rPr lang="en-US" dirty="0"/>
              <a:t>PPE usage</a:t>
            </a:r>
          </a:p>
          <a:p>
            <a:r>
              <a:rPr lang="en-US" dirty="0"/>
              <a:t>Lead time</a:t>
            </a:r>
          </a:p>
          <a:p>
            <a:r>
              <a:rPr lang="en-US" dirty="0">
                <a:hlinkClick r:id="rId3"/>
              </a:rPr>
              <a:t>Liability</a:t>
            </a:r>
            <a:endParaRPr lang="en-US" dirty="0"/>
          </a:p>
          <a:p>
            <a:endParaRPr lang="en-US" dirty="0"/>
          </a:p>
          <a:p>
            <a:endParaRPr lang="en-US" dirty="0"/>
          </a:p>
        </p:txBody>
      </p:sp>
    </p:spTree>
    <p:extLst>
      <p:ext uri="{BB962C8B-B14F-4D97-AF65-F5344CB8AC3E}">
        <p14:creationId xmlns:p14="http://schemas.microsoft.com/office/powerpoint/2010/main" val="1172374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D625F-CDD8-49B4-A073-423329CD6AD8}"/>
              </a:ext>
            </a:extLst>
          </p:cNvPr>
          <p:cNvSpPr>
            <a:spLocks noGrp="1"/>
          </p:cNvSpPr>
          <p:nvPr>
            <p:ph type="title"/>
          </p:nvPr>
        </p:nvSpPr>
        <p:spPr/>
        <p:txBody>
          <a:bodyPr/>
          <a:lstStyle/>
          <a:p>
            <a:r>
              <a:rPr lang="en-US" dirty="0"/>
              <a:t>About HOL from 2009</a:t>
            </a:r>
          </a:p>
        </p:txBody>
      </p:sp>
      <p:sp>
        <p:nvSpPr>
          <p:cNvPr id="3" name="Content Placeholder 2">
            <a:extLst>
              <a:ext uri="{FF2B5EF4-FFF2-40B4-BE49-F238E27FC236}">
                <a16:creationId xmlns:a16="http://schemas.microsoft.com/office/drawing/2014/main" id="{072F15D3-1596-4523-846D-DA780EE4070E}"/>
              </a:ext>
            </a:extLst>
          </p:cNvPr>
          <p:cNvSpPr>
            <a:spLocks noGrp="1"/>
          </p:cNvSpPr>
          <p:nvPr>
            <p:ph idx="1"/>
          </p:nvPr>
        </p:nvSpPr>
        <p:spPr>
          <a:xfrm>
            <a:off x="766639" y="1785868"/>
            <a:ext cx="10515600" cy="4351338"/>
          </a:xfrm>
        </p:spPr>
        <p:txBody>
          <a:bodyPr>
            <a:normAutofit fontScale="77500" lnSpcReduction="20000"/>
          </a:bodyPr>
          <a:lstStyle/>
          <a:p>
            <a:r>
              <a:rPr lang="en-US" dirty="0">
                <a:latin typeface="Arial" panose="020B0604020202020204" pitchFamily="34" charset="0"/>
                <a:cs typeface="Arial" panose="020B0604020202020204" pitchFamily="34" charset="0"/>
              </a:rPr>
              <a:t>With Hands-On Labs, the institutions are its clients but the students themselves are its customers, and they buy kits directly from the company at an average cost of $179. In this way, the company -- and not the institution -- is liable in the event of a student’s accidental injury because of an experiment gone wrong. The kits provide enough chemicals and other materials for “micro-scale” reactions and experiments. On average, </a:t>
            </a:r>
            <a:r>
              <a:rPr lang="en-US" dirty="0" err="1">
                <a:latin typeface="Arial" panose="020B0604020202020204" pitchFamily="34" charset="0"/>
                <a:cs typeface="Arial" panose="020B0604020202020204" pitchFamily="34" charset="0"/>
              </a:rPr>
              <a:t>Jeschofnig</a:t>
            </a:r>
            <a:r>
              <a:rPr lang="en-US" dirty="0">
                <a:latin typeface="Arial" panose="020B0604020202020204" pitchFamily="34" charset="0"/>
                <a:cs typeface="Arial" panose="020B0604020202020204" pitchFamily="34" charset="0"/>
              </a:rPr>
              <a:t> said, the kits contain about 2.5 milliliters of chemicals, an amount she insists is “not enough to do anything nefarious.”</a:t>
            </a:r>
          </a:p>
          <a:p>
            <a:r>
              <a:rPr lang="en-US" dirty="0">
                <a:latin typeface="Arial" panose="020B0604020202020204" pitchFamily="34" charset="0"/>
                <a:cs typeface="Arial" panose="020B0604020202020204" pitchFamily="34" charset="0"/>
              </a:rPr>
              <a:t>To the comfort of her clients, </a:t>
            </a:r>
            <a:r>
              <a:rPr lang="en-US" dirty="0" err="1">
                <a:latin typeface="Arial" panose="020B0604020202020204" pitchFamily="34" charset="0"/>
                <a:cs typeface="Arial" panose="020B0604020202020204" pitchFamily="34" charset="0"/>
              </a:rPr>
              <a:t>Jeschofnig</a:t>
            </a:r>
            <a:r>
              <a:rPr lang="en-US" dirty="0">
                <a:latin typeface="Arial" panose="020B0604020202020204" pitchFamily="34" charset="0"/>
                <a:cs typeface="Arial" panose="020B0604020202020204" pitchFamily="34" charset="0"/>
              </a:rPr>
              <a:t> asserts that, in 15 years of business, the company has not had a single claim filed against it. Still, she did note that it has a $3 million liability insurance policy just in case.</a:t>
            </a:r>
          </a:p>
          <a:p>
            <a:r>
              <a:rPr lang="en-US" dirty="0">
                <a:latin typeface="Arial" panose="020B0604020202020204" pitchFamily="34" charset="0"/>
                <a:cs typeface="Arial" panose="020B0604020202020204" pitchFamily="34" charset="0"/>
              </a:rPr>
              <a:t>“The liability is ours, and we’re happy to accept it because we believe we have a safe product,” </a:t>
            </a:r>
            <a:r>
              <a:rPr lang="en-US" dirty="0" err="1">
                <a:latin typeface="Arial" panose="020B0604020202020204" pitchFamily="34" charset="0"/>
                <a:cs typeface="Arial" panose="020B0604020202020204" pitchFamily="34" charset="0"/>
              </a:rPr>
              <a:t>Jeschofnig</a:t>
            </a:r>
            <a:r>
              <a:rPr lang="en-US" dirty="0">
                <a:latin typeface="Arial" panose="020B0604020202020204" pitchFamily="34" charset="0"/>
                <a:cs typeface="Arial" panose="020B0604020202020204" pitchFamily="34" charset="0"/>
              </a:rPr>
              <a:t> said. “Also, a lot of schools don’t stock labs anymore. The cost of building them and maintaining them is too much. These are big things for a lot of schools and can help them save money.”</a:t>
            </a:r>
          </a:p>
        </p:txBody>
      </p:sp>
      <p:sp>
        <p:nvSpPr>
          <p:cNvPr id="4" name="Rectangle 3">
            <a:extLst>
              <a:ext uri="{FF2B5EF4-FFF2-40B4-BE49-F238E27FC236}">
                <a16:creationId xmlns:a16="http://schemas.microsoft.com/office/drawing/2014/main" id="{34E753ED-23CA-4435-8160-60685F35675B}"/>
              </a:ext>
            </a:extLst>
          </p:cNvPr>
          <p:cNvSpPr/>
          <p:nvPr/>
        </p:nvSpPr>
        <p:spPr>
          <a:xfrm>
            <a:off x="1966623" y="5552346"/>
            <a:ext cx="8115632" cy="369332"/>
          </a:xfrm>
          <a:prstGeom prst="rect">
            <a:avLst/>
          </a:prstGeom>
        </p:spPr>
        <p:txBody>
          <a:bodyPr wrap="square">
            <a:spAutoFit/>
          </a:bodyPr>
          <a:lstStyle/>
          <a:p>
            <a:r>
              <a:rPr lang="en-US" dirty="0">
                <a:hlinkClick r:id="rId3"/>
              </a:rPr>
              <a:t>https://www.insidehighered.com/news/2009/06/05/home-dissection-kits-and-more</a:t>
            </a:r>
            <a:r>
              <a:rPr lang="en-US" dirty="0"/>
              <a:t> </a:t>
            </a:r>
          </a:p>
        </p:txBody>
      </p:sp>
    </p:spTree>
    <p:extLst>
      <p:ext uri="{BB962C8B-B14F-4D97-AF65-F5344CB8AC3E}">
        <p14:creationId xmlns:p14="http://schemas.microsoft.com/office/powerpoint/2010/main" val="74060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D1D8088-559A-46A5-A801-CDF0B9476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83E2E96F-17F7-4C8C-BDF1-6BB90A0C1D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2380868"/>
            <a:ext cx="11982332" cy="2087795"/>
            <a:chOff x="143163" y="5763486"/>
            <a:chExt cx="11982332" cy="739555"/>
          </a:xfrm>
        </p:grpSpPr>
        <p:sp>
          <p:nvSpPr>
            <p:cNvPr id="10" name="Rectangle 9">
              <a:extLst>
                <a:ext uri="{FF2B5EF4-FFF2-40B4-BE49-F238E27FC236}">
                  <a16:creationId xmlns:a16="http://schemas.microsoft.com/office/drawing/2014/main" id="{846BD00C-9313-4A22-94F7-3875A46C6D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EAF30D0-AA67-427C-9938-A2C8A9B5D5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icture containing table&#10;&#10;Description automatically generated">
            <a:extLst>
              <a:ext uri="{FF2B5EF4-FFF2-40B4-BE49-F238E27FC236}">
                <a16:creationId xmlns:a16="http://schemas.microsoft.com/office/drawing/2014/main" id="{F1F3D4D8-0B74-42DE-BF0A-912D68D66953}"/>
              </a:ext>
            </a:extLst>
          </p:cNvPr>
          <p:cNvPicPr>
            <a:picLocks noChangeAspect="1"/>
          </p:cNvPicPr>
          <p:nvPr/>
        </p:nvPicPr>
        <p:blipFill rotWithShape="1">
          <a:blip r:embed="rId3"/>
          <a:srcRect r="2802" b="1"/>
          <a:stretch/>
        </p:blipFill>
        <p:spPr>
          <a:xfrm>
            <a:off x="821204" y="704763"/>
            <a:ext cx="10628376" cy="5440003"/>
          </a:xfrm>
          <a:prstGeom prst="rect">
            <a:avLst/>
          </a:prstGeom>
        </p:spPr>
      </p:pic>
      <p:sp>
        <p:nvSpPr>
          <p:cNvPr id="3" name="Rectangle 2">
            <a:extLst>
              <a:ext uri="{FF2B5EF4-FFF2-40B4-BE49-F238E27FC236}">
                <a16:creationId xmlns:a16="http://schemas.microsoft.com/office/drawing/2014/main" id="{3EC95C1D-4CD5-4C76-BD57-6F9ECD79D205}"/>
              </a:ext>
            </a:extLst>
          </p:cNvPr>
          <p:cNvSpPr/>
          <p:nvPr/>
        </p:nvSpPr>
        <p:spPr>
          <a:xfrm>
            <a:off x="1052223" y="3921720"/>
            <a:ext cx="6096000" cy="1200329"/>
          </a:xfrm>
          <a:prstGeom prst="rect">
            <a:avLst/>
          </a:prstGeom>
        </p:spPr>
        <p:txBody>
          <a:bodyPr>
            <a:spAutoFit/>
          </a:bodyPr>
          <a:lstStyle/>
          <a:p>
            <a:r>
              <a:rPr lang="en-US" dirty="0">
                <a:latin typeface="Arial" panose="020B0604020202020204" pitchFamily="34" charset="0"/>
                <a:cs typeface="Arial" panose="020B0604020202020204" pitchFamily="34" charset="0"/>
              </a:rPr>
              <a:t>While the video shows wiping off the pipets in between samples, there is no mention of using scissors that would never be used in the kitchen or even washing them after use. </a:t>
            </a:r>
          </a:p>
        </p:txBody>
      </p:sp>
    </p:spTree>
    <p:extLst>
      <p:ext uri="{BB962C8B-B14F-4D97-AF65-F5344CB8AC3E}">
        <p14:creationId xmlns:p14="http://schemas.microsoft.com/office/powerpoint/2010/main" val="3402812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Right Triangle 3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7">
            <a:extLst>
              <a:ext uri="{FF2B5EF4-FFF2-40B4-BE49-F238E27FC236}">
                <a16:creationId xmlns:a16="http://schemas.microsoft.com/office/drawing/2014/main" id="{01841B93-ADC5-4B7B-AEE9-6F7B976B5693}"/>
              </a:ext>
            </a:extLst>
          </p:cNvPr>
          <p:cNvSpPr>
            <a:spLocks noGrp="1"/>
          </p:cNvSpPr>
          <p:nvPr>
            <p:ph type="title"/>
          </p:nvPr>
        </p:nvSpPr>
        <p:spPr>
          <a:xfrm>
            <a:off x="1006900" y="1188637"/>
            <a:ext cx="3141430" cy="4480726"/>
          </a:xfrm>
        </p:spPr>
        <p:txBody>
          <a:bodyPr>
            <a:normAutofit/>
          </a:bodyPr>
          <a:lstStyle/>
          <a:p>
            <a:pPr algn="r"/>
            <a:r>
              <a:rPr lang="en-US" sz="5100"/>
              <a:t>Simulation Options</a:t>
            </a:r>
          </a:p>
        </p:txBody>
      </p:sp>
      <p:cxnSp>
        <p:nvCxnSpPr>
          <p:cNvPr id="40" name="Straight Connector 3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FE96D753-BAFD-4B65-8B10-43A876C85FB7}"/>
              </a:ext>
            </a:extLst>
          </p:cNvPr>
          <p:cNvSpPr>
            <a:spLocks noGrp="1"/>
          </p:cNvSpPr>
          <p:nvPr>
            <p:ph idx="1"/>
          </p:nvPr>
        </p:nvSpPr>
        <p:spPr>
          <a:xfrm>
            <a:off x="5138928" y="1338729"/>
            <a:ext cx="4795584" cy="4180542"/>
          </a:xfrm>
        </p:spPr>
        <p:txBody>
          <a:bodyPr anchor="ctr">
            <a:normAutofit/>
          </a:bodyPr>
          <a:lstStyle/>
          <a:p>
            <a:r>
              <a:rPr lang="en-US" sz="2400" dirty="0">
                <a:latin typeface="Arial" panose="020B0604020202020204" pitchFamily="34" charset="0"/>
                <a:cs typeface="Arial" panose="020B0604020202020204" pitchFamily="34" charset="0"/>
                <a:hlinkClick r:id="rId3" tooltip="The Chemistry Collective"/>
              </a:rPr>
              <a:t>The Chemistry Collective</a:t>
            </a:r>
            <a:r>
              <a:rPr lang="en-US" sz="2400" dirty="0">
                <a:latin typeface="Arial" panose="020B0604020202020204" pitchFamily="34" charset="0"/>
                <a:cs typeface="Arial" panose="020B0604020202020204" pitchFamily="34" charset="0"/>
              </a:rPr>
              <a:t> (Free)</a:t>
            </a:r>
          </a:p>
          <a:p>
            <a:r>
              <a:rPr lang="en-US" sz="2400" dirty="0">
                <a:latin typeface="Arial" panose="020B0604020202020204" pitchFamily="34" charset="0"/>
                <a:cs typeface="Arial" panose="020B0604020202020204" pitchFamily="34" charset="0"/>
              </a:rPr>
              <a:t>Publisher Supported</a:t>
            </a:r>
          </a:p>
        </p:txBody>
      </p:sp>
    </p:spTree>
    <p:extLst>
      <p:ext uri="{BB962C8B-B14F-4D97-AF65-F5344CB8AC3E}">
        <p14:creationId xmlns:p14="http://schemas.microsoft.com/office/powerpoint/2010/main" val="2886522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394238-D630-4F1C-A877-4CB6CBC186D6}"/>
              </a:ext>
            </a:extLst>
          </p:cNvPr>
          <p:cNvSpPr>
            <a:spLocks noGrp="1"/>
          </p:cNvSpPr>
          <p:nvPr>
            <p:ph type="title"/>
          </p:nvPr>
        </p:nvSpPr>
        <p:spPr>
          <a:xfrm>
            <a:off x="1043631" y="809898"/>
            <a:ext cx="9942716" cy="1554480"/>
          </a:xfrm>
        </p:spPr>
        <p:txBody>
          <a:bodyPr anchor="ctr">
            <a:normAutofit/>
          </a:bodyPr>
          <a:lstStyle/>
          <a:p>
            <a:pPr marL="0" indent="0"/>
            <a:r>
              <a:rPr lang="en-US" sz="4800">
                <a:latin typeface="Arial" panose="020B0604020202020204" pitchFamily="34" charset="0"/>
                <a:cs typeface="Arial" panose="020B0604020202020204" pitchFamily="34" charset="0"/>
              </a:rPr>
              <a:t>Rotating Student Groups</a:t>
            </a:r>
          </a:p>
        </p:txBody>
      </p:sp>
      <p:sp>
        <p:nvSpPr>
          <p:cNvPr id="3" name="Content Placeholder 2">
            <a:extLst>
              <a:ext uri="{FF2B5EF4-FFF2-40B4-BE49-F238E27FC236}">
                <a16:creationId xmlns:a16="http://schemas.microsoft.com/office/drawing/2014/main" id="{8DFE762F-026E-4481-ACF0-9FC2C9CD3DFE}"/>
              </a:ext>
            </a:extLst>
          </p:cNvPr>
          <p:cNvSpPr>
            <a:spLocks noGrp="1"/>
          </p:cNvSpPr>
          <p:nvPr>
            <p:ph idx="1"/>
          </p:nvPr>
        </p:nvSpPr>
        <p:spPr>
          <a:xfrm>
            <a:off x="1045028" y="3017522"/>
            <a:ext cx="9941319" cy="3124658"/>
          </a:xfrm>
        </p:spPr>
        <p:txBody>
          <a:bodyPr anchor="ctr">
            <a:normAutofit/>
          </a:bodyPr>
          <a:lstStyle/>
          <a:p>
            <a:r>
              <a:rPr lang="en-US" sz="2400">
                <a:latin typeface="Arial" panose="020B0604020202020204" pitchFamily="34" charset="0"/>
                <a:cs typeface="Arial" panose="020B0604020202020204" pitchFamily="34" charset="0"/>
              </a:rPr>
              <a:t>Some components of the course are offered virtually and some in person</a:t>
            </a:r>
          </a:p>
          <a:p>
            <a:r>
              <a:rPr lang="en-US" sz="2400">
                <a:latin typeface="Arial" panose="020B0604020202020204" pitchFamily="34" charset="0"/>
                <a:cs typeface="Arial" panose="020B0604020202020204" pitchFamily="34" charset="0"/>
              </a:rPr>
              <a:t>Different groups of students rotate “through” the face-to-face classroom on different class days. For example, half (TR) or one-third (MWF) of students attend</a:t>
            </a:r>
          </a:p>
          <a:p>
            <a:r>
              <a:rPr lang="en-US" sz="2400">
                <a:latin typeface="Arial" panose="020B0604020202020204" pitchFamily="34" charset="0"/>
                <a:cs typeface="Arial" panose="020B0604020202020204" pitchFamily="34" charset="0"/>
              </a:rPr>
              <a:t>face-to-face class once a week while others engage in activities online</a:t>
            </a:r>
          </a:p>
          <a:p>
            <a:r>
              <a:rPr lang="en-US" sz="2400">
                <a:latin typeface="Arial" panose="020B0604020202020204" pitchFamily="34" charset="0"/>
                <a:cs typeface="Arial" panose="020B0604020202020204" pitchFamily="34" charset="0"/>
              </a:rPr>
              <a:t>All face-to-face classes and online activities given in one week are the same so students have comparable experiences</a:t>
            </a:r>
          </a:p>
        </p:txBody>
      </p:sp>
      <p:cxnSp>
        <p:nvCxnSpPr>
          <p:cNvPr id="22"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8220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095C1F4-AE7F-44E4-8693-40D3D6831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grpSp>
        <p:nvGrpSpPr>
          <p:cNvPr id="22" name="Group 21">
            <a:extLst>
              <a:ext uri="{FF2B5EF4-FFF2-40B4-BE49-F238E27FC236}">
                <a16:creationId xmlns:a16="http://schemas.microsoft.com/office/drawing/2014/main" id="{8734DDD3-F723-4DD3-8ABE-EC0B2AC87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22324" y="-15978"/>
            <a:ext cx="7147352" cy="5876916"/>
            <a:chOff x="329184" y="-99107"/>
            <a:chExt cx="524256" cy="5876916"/>
          </a:xfrm>
        </p:grpSpPr>
        <p:cxnSp>
          <p:nvCxnSpPr>
            <p:cNvPr id="23" name="Straight Connector 22">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99107"/>
              <a:ext cx="524256" cy="5631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grpSp>
      <p:sp>
        <p:nvSpPr>
          <p:cNvPr id="26" name="Rectangle 25">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1055718"/>
            <a:ext cx="10999072" cy="335834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60AFAC70-966E-4A77-B4B2-CEAE535CB49C}"/>
              </a:ext>
            </a:extLst>
          </p:cNvPr>
          <p:cNvSpPr/>
          <p:nvPr/>
        </p:nvSpPr>
        <p:spPr>
          <a:xfrm>
            <a:off x="2457215" y="6154245"/>
            <a:ext cx="7550852" cy="397500"/>
          </a:xfrm>
          <a:prstGeom prst="rect">
            <a:avLst/>
          </a:prstGeom>
        </p:spPr>
        <p:txBody>
          <a:bodyPr wrap="square">
            <a:spAutoFit/>
          </a:bodyPr>
          <a:lstStyle/>
          <a:p>
            <a:pPr>
              <a:spcAft>
                <a:spcPts val="600"/>
              </a:spcAft>
            </a:pPr>
            <a:r>
              <a:rPr lang="en-US" sz="2000" dirty="0">
                <a:latin typeface="Arial" panose="020B0604020202020204" pitchFamily="34" charset="0"/>
                <a:cs typeface="Arial" panose="020B0604020202020204" pitchFamily="34" charset="0"/>
                <a:hlinkClick r:id="rId2"/>
              </a:rPr>
              <a:t>https://courses.hayden-mcneil.com/course/view.php?id=974</a:t>
            </a:r>
            <a:r>
              <a:rPr lang="en-US" sz="2000" dirty="0">
                <a:latin typeface="Arial" panose="020B0604020202020204" pitchFamily="34" charset="0"/>
                <a:cs typeface="Arial" panose="020B0604020202020204" pitchFamily="34" charset="0"/>
              </a:rPr>
              <a:t>  </a:t>
            </a:r>
          </a:p>
        </p:txBody>
      </p:sp>
      <p:pic>
        <p:nvPicPr>
          <p:cNvPr id="21" name="Content Placeholder 4" descr="A close up of a sign&#10;&#10;Description automatically generated">
            <a:extLst>
              <a:ext uri="{FF2B5EF4-FFF2-40B4-BE49-F238E27FC236}">
                <a16:creationId xmlns:a16="http://schemas.microsoft.com/office/drawing/2014/main" id="{DB83BA2D-5582-4FB6-9669-116E293FF1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1845" y="81141"/>
            <a:ext cx="5841260" cy="915920"/>
          </a:xfrm>
          <a:prstGeom prst="rect">
            <a:avLst/>
          </a:prstGeom>
        </p:spPr>
      </p:pic>
      <p:sp>
        <p:nvSpPr>
          <p:cNvPr id="16" name="TextBox 15">
            <a:extLst>
              <a:ext uri="{FF2B5EF4-FFF2-40B4-BE49-F238E27FC236}">
                <a16:creationId xmlns:a16="http://schemas.microsoft.com/office/drawing/2014/main" id="{78AC0C60-93CF-4F7D-95D0-BC6EED122A7A}"/>
              </a:ext>
            </a:extLst>
          </p:cNvPr>
          <p:cNvSpPr txBox="1"/>
          <p:nvPr/>
        </p:nvSpPr>
        <p:spPr>
          <a:xfrm>
            <a:off x="2072081" y="1143803"/>
            <a:ext cx="8464492" cy="3046988"/>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This is not an endorsement, just an example of one of many available. We selected this one based on: </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Previous experience with the company</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Available simulations offered</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Cost for the student reasonable </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Instructor support</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Integration with our LMS</a:t>
            </a:r>
          </a:p>
        </p:txBody>
      </p:sp>
    </p:spTree>
    <p:extLst>
      <p:ext uri="{BB962C8B-B14F-4D97-AF65-F5344CB8AC3E}">
        <p14:creationId xmlns:p14="http://schemas.microsoft.com/office/powerpoint/2010/main" val="808102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E4BEE-B689-4522-823E-D18C644494A1}"/>
              </a:ext>
            </a:extLst>
          </p:cNvPr>
          <p:cNvSpPr>
            <a:spLocks noGrp="1"/>
          </p:cNvSpPr>
          <p:nvPr>
            <p:ph type="title"/>
          </p:nvPr>
        </p:nvSpPr>
        <p:spPr/>
        <p:txBody>
          <a:bodyPr/>
          <a:lstStyle/>
          <a:p>
            <a:r>
              <a:rPr lang="en-US" dirty="0"/>
              <a:t>Virtual Concerns</a:t>
            </a:r>
          </a:p>
        </p:txBody>
      </p:sp>
      <p:sp>
        <p:nvSpPr>
          <p:cNvPr id="3" name="Content Placeholder 2">
            <a:extLst>
              <a:ext uri="{FF2B5EF4-FFF2-40B4-BE49-F238E27FC236}">
                <a16:creationId xmlns:a16="http://schemas.microsoft.com/office/drawing/2014/main" id="{76C1682B-99E8-4A04-8DBA-8735686F35C4}"/>
              </a:ext>
            </a:extLst>
          </p:cNvPr>
          <p:cNvSpPr>
            <a:spLocks noGrp="1"/>
          </p:cNvSpPr>
          <p:nvPr>
            <p:ph idx="1"/>
          </p:nvPr>
        </p:nvSpPr>
        <p:spPr/>
        <p:txBody>
          <a:bodyPr/>
          <a:lstStyle/>
          <a:p>
            <a:r>
              <a:rPr lang="en-US" dirty="0"/>
              <a:t>Possibly created outside US which could impact regulations</a:t>
            </a:r>
          </a:p>
          <a:p>
            <a:r>
              <a:rPr lang="en-US" dirty="0"/>
              <a:t>Student frustration levels might be high</a:t>
            </a:r>
          </a:p>
          <a:p>
            <a:r>
              <a:rPr lang="en-US" dirty="0"/>
              <a:t>No hands-on experience</a:t>
            </a:r>
          </a:p>
          <a:p>
            <a:pPr marL="0" indent="0">
              <a:buNone/>
            </a:pPr>
            <a:endParaRPr lang="en-US" dirty="0"/>
          </a:p>
        </p:txBody>
      </p:sp>
    </p:spTree>
    <p:extLst>
      <p:ext uri="{BB962C8B-B14F-4D97-AF65-F5344CB8AC3E}">
        <p14:creationId xmlns:p14="http://schemas.microsoft.com/office/powerpoint/2010/main" val="3715281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TotalTime>
  <Words>965</Words>
  <Application>Microsoft Office PowerPoint</Application>
  <PresentationFormat>Widescreen</PresentationFormat>
  <Paragraphs>76</Paragraphs>
  <Slides>14</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Options for “Laboratory” Learning</vt:lpstr>
      <vt:lpstr>Kits</vt:lpstr>
      <vt:lpstr>Kit Concerns</vt:lpstr>
      <vt:lpstr>About HOL from 2009</vt:lpstr>
      <vt:lpstr>PowerPoint Presentation</vt:lpstr>
      <vt:lpstr>Simulation Options</vt:lpstr>
      <vt:lpstr>Rotating Student Groups</vt:lpstr>
      <vt:lpstr>PowerPoint Presentation</vt:lpstr>
      <vt:lpstr>Virtual Concerns</vt:lpstr>
      <vt:lpstr>PowerPoint Presentation</vt:lpstr>
      <vt:lpstr>PowerPoint Presentation</vt:lpstr>
      <vt:lpstr>PowerPoint Presentation</vt:lpstr>
      <vt:lpstr>Additional Resources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Options for “Laboratory” Learning</dc:title>
  <dc:creator>Samuella Sigmann</dc:creator>
  <cp:lastModifiedBy>Sigmann, Sammye</cp:lastModifiedBy>
  <cp:revision>4</cp:revision>
  <dcterms:created xsi:type="dcterms:W3CDTF">2020-07-09T13:16:07Z</dcterms:created>
  <dcterms:modified xsi:type="dcterms:W3CDTF">2020-07-09T20:59:25Z</dcterms:modified>
</cp:coreProperties>
</file>