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2" r:id="rId1"/>
  </p:sldMasterIdLst>
  <p:sldIdLst>
    <p:sldId id="256" r:id="rId2"/>
    <p:sldId id="258" r:id="rId3"/>
    <p:sldId id="265" r:id="rId4"/>
    <p:sldId id="259" r:id="rId5"/>
    <p:sldId id="260" r:id="rId6"/>
    <p:sldId id="257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3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2479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6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51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4225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87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796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664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616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0411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6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2090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28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81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37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62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1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19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328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 unknowing, unthinking, uncaring graduate student learns a lesson about safety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Robert H. Hill, Jr.</a:t>
            </a:r>
          </a:p>
          <a:p>
            <a:r>
              <a:rPr lang="en-US" dirty="0"/>
              <a:t>Stone Mountain, GA </a:t>
            </a:r>
          </a:p>
        </p:txBody>
      </p:sp>
    </p:spTree>
    <p:extLst>
      <p:ext uri="{BB962C8B-B14F-4D97-AF65-F5344CB8AC3E}">
        <p14:creationId xmlns:p14="http://schemas.microsoft.com/office/powerpoint/2010/main" val="71565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this happen?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4"/>
            <a:ext cx="7289679" cy="3695136"/>
          </a:xfrm>
        </p:spPr>
        <p:txBody>
          <a:bodyPr/>
          <a:lstStyle/>
          <a:p>
            <a:r>
              <a:rPr lang="en-US" dirty="0"/>
              <a:t>Hot plate ignited flammable vapors on open bench – Did not understand properties of flammable chemicals</a:t>
            </a:r>
          </a:p>
          <a:p>
            <a:r>
              <a:rPr lang="en-US" dirty="0"/>
              <a:t>Cut corners – Poor housekeeping in hood; in a hurry or too lazy to clean up hood</a:t>
            </a:r>
          </a:p>
          <a:p>
            <a:r>
              <a:rPr lang="en-US" dirty="0"/>
              <a:t>Did not recognize and understand multiple hazards</a:t>
            </a:r>
          </a:p>
          <a:p>
            <a:r>
              <a:rPr lang="en-US" dirty="0"/>
              <a:t>Did not receive a laboratory safety education AND did not think about safety (missing safety ethic)</a:t>
            </a:r>
          </a:p>
          <a:p>
            <a:r>
              <a:rPr lang="en-US" dirty="0"/>
              <a:t>Safety education missing from chemistry curriculum</a:t>
            </a:r>
          </a:p>
        </p:txBody>
      </p:sp>
      <p:sp>
        <p:nvSpPr>
          <p:cNvPr id="4" name="Rectangle 3"/>
          <p:cNvSpPr/>
          <p:nvPr/>
        </p:nvSpPr>
        <p:spPr>
          <a:xfrm>
            <a:off x="8360229" y="5069719"/>
            <a:ext cx="2776747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WHY?</a:t>
            </a:r>
          </a:p>
        </p:txBody>
      </p:sp>
      <p:sp>
        <p:nvSpPr>
          <p:cNvPr id="5" name="Rectangle 4"/>
          <p:cNvSpPr/>
          <p:nvPr/>
        </p:nvSpPr>
        <p:spPr>
          <a:xfrm>
            <a:off x="8883172" y="4146389"/>
            <a:ext cx="20970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WHY?</a:t>
            </a:r>
          </a:p>
        </p:txBody>
      </p:sp>
      <p:sp>
        <p:nvSpPr>
          <p:cNvPr id="6" name="Rectangle 5"/>
          <p:cNvSpPr/>
          <p:nvPr/>
        </p:nvSpPr>
        <p:spPr>
          <a:xfrm>
            <a:off x="8926453" y="3298209"/>
            <a:ext cx="20104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WHY?</a:t>
            </a:r>
          </a:p>
        </p:txBody>
      </p:sp>
      <p:sp>
        <p:nvSpPr>
          <p:cNvPr id="7" name="Rectangle 6"/>
          <p:cNvSpPr/>
          <p:nvPr/>
        </p:nvSpPr>
        <p:spPr>
          <a:xfrm>
            <a:off x="9232626" y="2612812"/>
            <a:ext cx="17043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WHY?</a:t>
            </a:r>
          </a:p>
        </p:txBody>
      </p:sp>
      <p:sp>
        <p:nvSpPr>
          <p:cNvPr id="8" name="Rectangle 7"/>
          <p:cNvSpPr/>
          <p:nvPr/>
        </p:nvSpPr>
        <p:spPr>
          <a:xfrm>
            <a:off x="9383309" y="1973496"/>
            <a:ext cx="15536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143206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The “</a:t>
            </a: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dirty="0"/>
              <a:t>” of ramp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679400"/>
            <a:ext cx="6248488" cy="4024125"/>
          </a:xfrm>
        </p:spPr>
        <p:txBody>
          <a:bodyPr>
            <a:normAutofit/>
          </a:bodyPr>
          <a:lstStyle/>
          <a:p>
            <a:r>
              <a:rPr lang="en-US" b="1" i="1" dirty="0"/>
              <a:t>Recognizing</a:t>
            </a:r>
            <a:r>
              <a:rPr lang="en-US" dirty="0"/>
              <a:t> and understanding hazards</a:t>
            </a:r>
          </a:p>
          <a:p>
            <a:pPr lvl="1"/>
            <a:r>
              <a:rPr lang="en-US" dirty="0"/>
              <a:t>Critical for safe chemistry</a:t>
            </a:r>
          </a:p>
          <a:p>
            <a:pPr lvl="1"/>
            <a:r>
              <a:rPr lang="en-US" dirty="0"/>
              <a:t>Doesn’t just “happen” – needs to be taught </a:t>
            </a:r>
          </a:p>
          <a:p>
            <a:pPr lvl="1"/>
            <a:r>
              <a:rPr lang="en-US" dirty="0"/>
              <a:t>Learning about hazards builds strong safety ethic (caring/thinking about safety)</a:t>
            </a:r>
          </a:p>
          <a:p>
            <a:pPr lvl="1"/>
            <a:r>
              <a:rPr lang="en-US" dirty="0"/>
              <a:t>Without “R”, RAMP does not work</a:t>
            </a:r>
          </a:p>
          <a:p>
            <a:r>
              <a:rPr lang="en-US" b="1" i="1" dirty="0"/>
              <a:t>Assessing, Minimizing, Preparing </a:t>
            </a:r>
            <a:r>
              <a:rPr lang="en-US" dirty="0"/>
              <a:t>must be taught</a:t>
            </a:r>
          </a:p>
          <a:p>
            <a:r>
              <a:rPr lang="en-US" dirty="0"/>
              <a:t>Integrate Safety Education into undergraduate/graduate educational processes</a:t>
            </a:r>
          </a:p>
        </p:txBody>
      </p:sp>
      <p:sp>
        <p:nvSpPr>
          <p:cNvPr id="7" name="Right Triangle 6"/>
          <p:cNvSpPr/>
          <p:nvPr/>
        </p:nvSpPr>
        <p:spPr>
          <a:xfrm flipH="1">
            <a:off x="6322452" y="5034746"/>
            <a:ext cx="5322583" cy="992047"/>
          </a:xfrm>
          <a:prstGeom prst="rtTriangle">
            <a:avLst/>
          </a:prstGeom>
          <a:solidFill>
            <a:srgbClr val="00B05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20954169">
            <a:off x="6112659" y="5078399"/>
            <a:ext cx="24855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R.A.M.P. </a:t>
            </a:r>
          </a:p>
        </p:txBody>
      </p:sp>
      <p:sp>
        <p:nvSpPr>
          <p:cNvPr id="9" name="Rectangle 8"/>
          <p:cNvSpPr/>
          <p:nvPr/>
        </p:nvSpPr>
        <p:spPr>
          <a:xfrm rot="21007193">
            <a:off x="8422125" y="4971508"/>
            <a:ext cx="971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up for</a:t>
            </a:r>
          </a:p>
        </p:txBody>
      </p:sp>
      <p:sp>
        <p:nvSpPr>
          <p:cNvPr id="10" name="Rectangle 9"/>
          <p:cNvSpPr/>
          <p:nvPr/>
        </p:nvSpPr>
        <p:spPr>
          <a:xfrm rot="20985623">
            <a:off x="9317153" y="4517973"/>
            <a:ext cx="2505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safety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60654" y="2318197"/>
            <a:ext cx="4484381" cy="181588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</a:rPr>
              <a:t>R</a:t>
            </a:r>
            <a:r>
              <a:rPr lang="en-US" sz="2800" dirty="0"/>
              <a:t>ecognize hazards</a:t>
            </a:r>
          </a:p>
          <a:p>
            <a:r>
              <a:rPr lang="en-US" sz="2800" b="1" i="1" dirty="0">
                <a:solidFill>
                  <a:srgbClr val="0070C0"/>
                </a:solidFill>
              </a:rPr>
              <a:t>A</a:t>
            </a:r>
            <a:r>
              <a:rPr lang="en-US" sz="2800" dirty="0"/>
              <a:t>ssess risks of hazards</a:t>
            </a:r>
          </a:p>
          <a:p>
            <a:r>
              <a:rPr lang="en-US" sz="2800" b="1" i="1" dirty="0">
                <a:solidFill>
                  <a:srgbClr val="00B050"/>
                </a:solidFill>
              </a:rPr>
              <a:t>M</a:t>
            </a:r>
            <a:r>
              <a:rPr lang="en-US" sz="2800" dirty="0"/>
              <a:t>inimize risks of hazards</a:t>
            </a:r>
          </a:p>
          <a:p>
            <a:r>
              <a:rPr lang="en-US" sz="2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</a:t>
            </a:r>
            <a:r>
              <a:rPr lang="en-US" sz="2800" dirty="0"/>
              <a:t>repare for emergencies</a:t>
            </a:r>
          </a:p>
        </p:txBody>
      </p:sp>
    </p:spTree>
    <p:extLst>
      <p:ext uri="{BB962C8B-B14F-4D97-AF65-F5344CB8AC3E}">
        <p14:creationId xmlns:p14="http://schemas.microsoft.com/office/powerpoint/2010/main" val="2242745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Undergraduates need a safety education!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5799" y="1927267"/>
            <a:ext cx="8289389" cy="4024125"/>
          </a:xfrm>
        </p:spPr>
        <p:txBody>
          <a:bodyPr>
            <a:normAutofit/>
          </a:bodyPr>
          <a:lstStyle/>
          <a:p>
            <a:r>
              <a:rPr lang="en-US" sz="2400" dirty="0"/>
              <a:t>Graduates:</a:t>
            </a:r>
          </a:p>
          <a:p>
            <a:pPr lvl="1"/>
            <a:r>
              <a:rPr lang="en-US" sz="2200" dirty="0"/>
              <a:t>Lack safety knowledge/understanding</a:t>
            </a:r>
          </a:p>
          <a:p>
            <a:pPr lvl="1"/>
            <a:r>
              <a:rPr lang="en-US" sz="2200" dirty="0"/>
              <a:t>Lack safety ethics (caring/thinking)</a:t>
            </a:r>
          </a:p>
          <a:p>
            <a:pPr lvl="1"/>
            <a:r>
              <a:rPr lang="en-US" sz="2200" dirty="0"/>
              <a:t>Don’t know that they don’t know </a:t>
            </a:r>
          </a:p>
          <a:p>
            <a:r>
              <a:rPr lang="en-US" sz="2400" dirty="0"/>
              <a:t>Academic institutions:</a:t>
            </a:r>
          </a:p>
          <a:p>
            <a:pPr lvl="1"/>
            <a:r>
              <a:rPr lang="en-US" sz="2000" dirty="0"/>
              <a:t>Left safety education out of curriculum</a:t>
            </a:r>
          </a:p>
          <a:p>
            <a:pPr lvl="1"/>
            <a:r>
              <a:rPr lang="en-US" sz="2000" dirty="0"/>
              <a:t>Substituted safety training for safety education</a:t>
            </a:r>
          </a:p>
          <a:p>
            <a:pPr lvl="2"/>
            <a:r>
              <a:rPr lang="en-US" dirty="0"/>
              <a:t>Safety education and safety training are NOT equivalent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72503" y="6210031"/>
            <a:ext cx="5169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aseline="30000" dirty="0"/>
              <a:t>1</a:t>
            </a:r>
            <a:r>
              <a:rPr lang="en-US" sz="1400" dirty="0"/>
              <a:t>RH Hill, J </a:t>
            </a:r>
            <a:r>
              <a:rPr lang="en-US" sz="1400" dirty="0" err="1"/>
              <a:t>Chem</a:t>
            </a:r>
            <a:r>
              <a:rPr lang="en-US" sz="1400" dirty="0"/>
              <a:t> Ed </a:t>
            </a:r>
            <a:r>
              <a:rPr lang="en-US" sz="1400" u="sng" dirty="0"/>
              <a:t>93</a:t>
            </a:r>
            <a:r>
              <a:rPr lang="en-US" sz="1400" dirty="0"/>
              <a:t> 1495-1498 (2016)</a:t>
            </a:r>
            <a:endParaRPr lang="en-US" sz="1400" baseline="30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6953" y="2194559"/>
            <a:ext cx="2205815" cy="275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38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95600" y="774879"/>
            <a:ext cx="8610600" cy="1295400"/>
          </a:xfrm>
        </p:spPr>
        <p:txBody>
          <a:bodyPr/>
          <a:lstStyle/>
          <a:p>
            <a:pPr algn="ctr"/>
            <a:r>
              <a:rPr lang="en-US" dirty="0"/>
              <a:t>Undergraduates need a safety education!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85800" y="2939481"/>
            <a:ext cx="4903631" cy="3086019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Mind building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Thought building, critical thinking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Principles, general applications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Long-term learning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Taught by educators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Provides basic knowledge, understanding for future careers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Skill building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Behavior, rules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Specific applications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Short-term learning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Provided by employers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Specific required skills, knowledge to do jobs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0427" y="2577651"/>
            <a:ext cx="1094705" cy="8601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132" y="4617471"/>
            <a:ext cx="1441093" cy="16012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82" y="2295137"/>
            <a:ext cx="2233411" cy="16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4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Undergraduates need a safety education!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9" y="1927268"/>
            <a:ext cx="6320307" cy="4024125"/>
          </a:xfrm>
        </p:spPr>
        <p:txBody>
          <a:bodyPr>
            <a:normAutofit/>
          </a:bodyPr>
          <a:lstStyle/>
          <a:p>
            <a:r>
              <a:rPr lang="en-US" sz="2400" dirty="0"/>
              <a:t>Safety education provides two things:</a:t>
            </a:r>
          </a:p>
          <a:p>
            <a:pPr lvl="1"/>
            <a:r>
              <a:rPr lang="en-US" sz="2000" dirty="0"/>
              <a:t>Knowledge, understanding (critical thinking) to handle </a:t>
            </a:r>
            <a:r>
              <a:rPr lang="en-US" sz="2000" i="1" dirty="0"/>
              <a:t>future</a:t>
            </a:r>
            <a:r>
              <a:rPr lang="en-US" sz="2000" dirty="0"/>
              <a:t> safety issues, </a:t>
            </a:r>
            <a:r>
              <a:rPr lang="en-US" sz="2000" u="sng" dirty="0"/>
              <a:t>AND</a:t>
            </a:r>
          </a:p>
          <a:p>
            <a:pPr lvl="1"/>
            <a:r>
              <a:rPr lang="en-US" sz="2000" dirty="0"/>
              <a:t>Caring/thinking about safety (ethics) with safety teaching throughout curriculum</a:t>
            </a:r>
          </a:p>
          <a:p>
            <a:r>
              <a:rPr lang="en-US" sz="2400" dirty="0"/>
              <a:t>Find ways to fold principle-based safety education into curriculum</a:t>
            </a:r>
          </a:p>
          <a:p>
            <a:r>
              <a:rPr lang="en-US" sz="2400" dirty="0"/>
              <a:t>Teach safety in all lab-based sciences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18231" y="2266679"/>
            <a:ext cx="3747752" cy="295465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THE SAFETY ETHIC:   I value safety, work safely, teach safety, prevent at-risk behavior, promote safety, and accept responsibility for safety.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18231" y="5628067"/>
            <a:ext cx="3894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RH Hill, J </a:t>
            </a:r>
            <a:r>
              <a:rPr lang="en-US" sz="1400" dirty="0" err="1"/>
              <a:t>Chem</a:t>
            </a:r>
            <a:r>
              <a:rPr lang="en-US" sz="1400" dirty="0"/>
              <a:t> Health Safety, </a:t>
            </a:r>
            <a:r>
              <a:rPr lang="en-US" sz="1400" u="sng" dirty="0"/>
              <a:t>20</a:t>
            </a:r>
            <a:r>
              <a:rPr lang="en-US" sz="1400" dirty="0"/>
              <a:t> 8-11 (2003)</a:t>
            </a:r>
          </a:p>
        </p:txBody>
      </p:sp>
    </p:spTree>
    <p:extLst>
      <p:ext uri="{BB962C8B-B14F-4D97-AF65-F5344CB8AC3E}">
        <p14:creationId xmlns:p14="http://schemas.microsoft.com/office/powerpoint/2010/main" val="643036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R.A.M.P Up for Safety</a:t>
            </a: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680321" y="1754015"/>
            <a:ext cx="8690332" cy="35993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/>
              <a:t>Four Principles of Safety</a:t>
            </a:r>
            <a:endParaRPr lang="en-US" sz="2400" b="1" i="1" dirty="0"/>
          </a:p>
          <a:p>
            <a:pPr lvl="1"/>
            <a:r>
              <a:rPr lang="en-US" sz="2400" b="1" u="sng" dirty="0"/>
              <a:t>R</a:t>
            </a:r>
            <a:r>
              <a:rPr lang="en-US" sz="2400" b="1" dirty="0"/>
              <a:t>ecognize</a:t>
            </a:r>
            <a:r>
              <a:rPr lang="en-US" sz="2400" dirty="0"/>
              <a:t> hazards</a:t>
            </a:r>
          </a:p>
          <a:p>
            <a:pPr lvl="1"/>
            <a:r>
              <a:rPr lang="en-US" sz="2400" b="1" u="sng" dirty="0"/>
              <a:t>A</a:t>
            </a:r>
            <a:r>
              <a:rPr lang="en-US" sz="2400" b="1" dirty="0"/>
              <a:t>ssess</a:t>
            </a:r>
            <a:r>
              <a:rPr lang="en-US" sz="2400" dirty="0"/>
              <a:t> risks of hazards</a:t>
            </a:r>
          </a:p>
          <a:p>
            <a:pPr lvl="1"/>
            <a:r>
              <a:rPr lang="en-US" sz="2400" b="1" u="sng" dirty="0"/>
              <a:t>M</a:t>
            </a:r>
            <a:r>
              <a:rPr lang="en-US" sz="2400" b="1" dirty="0"/>
              <a:t>inimize</a:t>
            </a:r>
            <a:r>
              <a:rPr lang="en-US" sz="2400" dirty="0"/>
              <a:t> risks of hazards</a:t>
            </a:r>
          </a:p>
          <a:p>
            <a:pPr lvl="1"/>
            <a:r>
              <a:rPr lang="en-US" sz="2400" b="1" u="sng" dirty="0"/>
              <a:t>P</a:t>
            </a:r>
            <a:r>
              <a:rPr lang="en-US" sz="2400" b="1" dirty="0"/>
              <a:t>repare</a:t>
            </a:r>
            <a:r>
              <a:rPr lang="en-US" sz="2400" dirty="0"/>
              <a:t> for emergencies</a:t>
            </a:r>
          </a:p>
        </p:txBody>
      </p:sp>
      <p:sp>
        <p:nvSpPr>
          <p:cNvPr id="5" name="Right Triangle 4"/>
          <p:cNvSpPr/>
          <p:nvPr/>
        </p:nvSpPr>
        <p:spPr>
          <a:xfrm flipH="1">
            <a:off x="3592131" y="4236256"/>
            <a:ext cx="5322583" cy="992047"/>
          </a:xfrm>
          <a:prstGeom prst="rtTriangle">
            <a:avLst/>
          </a:prstGeom>
          <a:solidFill>
            <a:srgbClr val="07590B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20954169">
            <a:off x="3346001" y="4311429"/>
            <a:ext cx="24855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R.A.M.P. </a:t>
            </a:r>
          </a:p>
        </p:txBody>
      </p:sp>
      <p:sp>
        <p:nvSpPr>
          <p:cNvPr id="7" name="Rectangle 6"/>
          <p:cNvSpPr/>
          <p:nvPr/>
        </p:nvSpPr>
        <p:spPr>
          <a:xfrm rot="21007193">
            <a:off x="5752638" y="4190668"/>
            <a:ext cx="971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up for</a:t>
            </a:r>
          </a:p>
        </p:txBody>
      </p:sp>
      <p:sp>
        <p:nvSpPr>
          <p:cNvPr id="8" name="Rectangle 7"/>
          <p:cNvSpPr/>
          <p:nvPr/>
        </p:nvSpPr>
        <p:spPr>
          <a:xfrm rot="20985623">
            <a:off x="6669754" y="3698888"/>
            <a:ext cx="2505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cap="all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safetY</a:t>
            </a:r>
            <a:endParaRPr lang="en-US" sz="4400" b="1" cap="all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1550" y="5473696"/>
            <a:ext cx="7391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 Hill, D </a:t>
            </a:r>
            <a:r>
              <a:rPr lang="en-US" sz="2000" dirty="0" err="1"/>
              <a:t>Finster</a:t>
            </a:r>
            <a:r>
              <a:rPr lang="en-US" sz="2000" dirty="0"/>
              <a:t>. </a:t>
            </a:r>
            <a:r>
              <a:rPr lang="en-US" sz="2000" i="1" dirty="0"/>
              <a:t>Laboratory Safety for Chemistry Students, 2</a:t>
            </a:r>
            <a:r>
              <a:rPr lang="en-US" sz="2000" i="1" baseline="30000" dirty="0"/>
              <a:t>nd</a:t>
            </a:r>
            <a:r>
              <a:rPr lang="en-US" sz="2000" i="1" dirty="0"/>
              <a:t> Edition, </a:t>
            </a:r>
            <a:r>
              <a:rPr lang="en-US" sz="2000" dirty="0"/>
              <a:t>John Wiley &amp; Sons, Hoboken, NJ, 2016</a:t>
            </a:r>
            <a:endParaRPr lang="en-US" sz="20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83" y="2008528"/>
            <a:ext cx="2387859" cy="307892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70773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Once upon a time in a lab where chemistry happened……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4"/>
            <a:ext cx="8487782" cy="3695136"/>
          </a:xfrm>
        </p:spPr>
        <p:txBody>
          <a:bodyPr>
            <a:noAutofit/>
          </a:bodyPr>
          <a:lstStyle/>
          <a:p>
            <a:r>
              <a:rPr lang="en-US" sz="2400" dirty="0"/>
              <a:t>Graduate student (2</a:t>
            </a:r>
            <a:r>
              <a:rPr lang="en-US" sz="2400" baseline="30000" dirty="0"/>
              <a:t>nd</a:t>
            </a:r>
            <a:r>
              <a:rPr lang="en-US" sz="2400" dirty="0"/>
              <a:t> </a:t>
            </a:r>
            <a:r>
              <a:rPr lang="en-US" sz="2400" dirty="0" err="1"/>
              <a:t>yr</a:t>
            </a:r>
            <a:r>
              <a:rPr lang="en-US" sz="2400" dirty="0"/>
              <a:t>) – synthetic organic research</a:t>
            </a:r>
          </a:p>
          <a:p>
            <a:r>
              <a:rPr lang="en-US" sz="2400" dirty="0"/>
              <a:t>Lab/teaching assistant (undergraduate &amp; graduate)</a:t>
            </a:r>
          </a:p>
          <a:p>
            <a:r>
              <a:rPr lang="en-US" sz="2400" dirty="0"/>
              <a:t>Safety instruction</a:t>
            </a:r>
          </a:p>
          <a:p>
            <a:pPr lvl="1"/>
            <a:r>
              <a:rPr lang="en-US" sz="2200" dirty="0"/>
              <a:t>Yearly 1-hr review of Dept. safety rules</a:t>
            </a:r>
          </a:p>
          <a:p>
            <a:pPr lvl="1"/>
            <a:r>
              <a:rPr lang="en-US" sz="2200" dirty="0"/>
              <a:t>PI’s safety reminder – “Be careful!”</a:t>
            </a:r>
          </a:p>
          <a:p>
            <a:r>
              <a:rPr lang="en-US" sz="2400" dirty="0"/>
              <a:t>Did not know that he did not know about safety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05861" y="3126746"/>
            <a:ext cx="2461695" cy="16337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596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incident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4" y="1730296"/>
            <a:ext cx="8649154" cy="3695136"/>
          </a:xfrm>
        </p:spPr>
        <p:txBody>
          <a:bodyPr>
            <a:normAutofit/>
          </a:bodyPr>
          <a:lstStyle/>
          <a:p>
            <a:r>
              <a:rPr lang="en-US" sz="2400" dirty="0"/>
              <a:t>Needed to purify a solid synthesis product</a:t>
            </a:r>
          </a:p>
          <a:p>
            <a:r>
              <a:rPr lang="en-US" sz="2400" dirty="0"/>
              <a:t>Laboratory hood – too cluttered for use</a:t>
            </a:r>
          </a:p>
          <a:p>
            <a:r>
              <a:rPr lang="en-US" sz="2400" dirty="0"/>
              <a:t>In a hurry, did not want to clean up hood</a:t>
            </a:r>
          </a:p>
          <a:p>
            <a:r>
              <a:rPr lang="en-US" sz="2400" dirty="0"/>
              <a:t>Recrystallization in beaker on open bench using hot plate</a:t>
            </a:r>
          </a:p>
          <a:p>
            <a:r>
              <a:rPr lang="en-US" sz="2400" dirty="0"/>
              <a:t>Began heating product in solvent - diethyl ether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0188" y="4571522"/>
            <a:ext cx="1705198" cy="193362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3438" y="4675545"/>
            <a:ext cx="1954634" cy="17255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05" y="4996779"/>
            <a:ext cx="4018491" cy="1083109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7183" y="1141586"/>
            <a:ext cx="2329541" cy="233879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040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incident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4" y="2096064"/>
            <a:ext cx="9118845" cy="3695136"/>
          </a:xfrm>
        </p:spPr>
        <p:txBody>
          <a:bodyPr>
            <a:normAutofit/>
          </a:bodyPr>
          <a:lstStyle/>
          <a:p>
            <a:r>
              <a:rPr lang="en-US" dirty="0"/>
              <a:t>Solvent (ether) began to boil on hot plate</a:t>
            </a:r>
          </a:p>
          <a:p>
            <a:r>
              <a:rPr lang="en-US" dirty="0"/>
              <a:t>Then he heard  the </a:t>
            </a:r>
            <a:r>
              <a:rPr lang="en-US" i="1" dirty="0">
                <a:effectLst/>
              </a:rPr>
              <a:t>THUNDEROUS </a:t>
            </a:r>
            <a:r>
              <a:rPr lang="en-US" b="1" i="1" dirty="0">
                <a:effectLst/>
              </a:rPr>
              <a:t>CLICK!</a:t>
            </a:r>
          </a:p>
          <a:p>
            <a:r>
              <a:rPr lang="en-US" dirty="0">
                <a:effectLst/>
              </a:rPr>
              <a:t>Instantly a flash fire ran up his right arm, burning hair off arm, eyebrows</a:t>
            </a:r>
          </a:p>
          <a:p>
            <a:r>
              <a:rPr lang="en-US" dirty="0">
                <a:effectLst/>
              </a:rPr>
              <a:t>He staggered backwards in shock</a:t>
            </a:r>
          </a:p>
          <a:p>
            <a:r>
              <a:rPr lang="en-US" dirty="0">
                <a:effectLst/>
              </a:rPr>
              <a:t>Only then did he realize that he had not recapped the 5-gal can of ether</a:t>
            </a:r>
          </a:p>
          <a:p>
            <a:r>
              <a:rPr lang="en-US" dirty="0">
                <a:effectLst/>
              </a:rPr>
              <a:t>It looked like a giant Bunsen burner with a flame about 12 inches high </a:t>
            </a:r>
          </a:p>
          <a:p>
            <a:r>
              <a:rPr lang="en-US" dirty="0">
                <a:effectLst/>
              </a:rPr>
              <a:t>Another graduate student extinguished the fire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10460282" y="3596424"/>
            <a:ext cx="1138615" cy="1777285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959920" y="3541690"/>
            <a:ext cx="211335" cy="15454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3708" y="309093"/>
            <a:ext cx="824248" cy="330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i="1" dirty="0"/>
              <a:t>ramp</a:t>
            </a:r>
            <a:r>
              <a:rPr lang="en-US" dirty="0"/>
              <a:t> to analyze incident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Recognize hazards – not done (</a:t>
            </a:r>
            <a:r>
              <a:rPr lang="en-US" b="1" i="1" dirty="0"/>
              <a:t>Hazard is potential source of danger or harm</a:t>
            </a:r>
            <a:r>
              <a:rPr lang="en-US" b="1" dirty="0"/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/>
              <a:t>Housekeeping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/>
              <a:t>Cutting corners – hurried, lazy?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/>
              <a:t>Flammable on open bench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/>
              <a:t>Hot plate – not spark proof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/>
              <a:t>Carelessness – Failed to recap ether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/>
              <a:t>Not thinking/caring about safety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Assess risks of hazards – not done</a:t>
            </a:r>
          </a:p>
          <a:p>
            <a:r>
              <a:rPr lang="en-US" b="1" dirty="0"/>
              <a:t>Minimize risks of hazards – not done</a:t>
            </a:r>
          </a:p>
          <a:p>
            <a:r>
              <a:rPr lang="en-US" b="1" dirty="0"/>
              <a:t>Prepare for emergencies – not done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29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331</TotalTime>
  <Words>710</Words>
  <Application>Microsoft Macintosh PowerPoint</Application>
  <PresentationFormat>Widescreen</PresentationFormat>
  <Paragraphs>106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Bookman Old Style</vt:lpstr>
      <vt:lpstr>Rockwell</vt:lpstr>
      <vt:lpstr>Damask</vt:lpstr>
      <vt:lpstr>An unknowing, unthinking, uncaring graduate student learns a lesson about safety</vt:lpstr>
      <vt:lpstr>Undergraduates need a safety education!1</vt:lpstr>
      <vt:lpstr>Undergraduates need a safety education!</vt:lpstr>
      <vt:lpstr>Undergraduates need a safety education!</vt:lpstr>
      <vt:lpstr>R.A.M.P Up for Safety</vt:lpstr>
      <vt:lpstr>Once upon a time in a lab where chemistry happened……</vt:lpstr>
      <vt:lpstr>The incident</vt:lpstr>
      <vt:lpstr>The incident</vt:lpstr>
      <vt:lpstr>using ramp to analyze incident</vt:lpstr>
      <vt:lpstr>Why did this happen?</vt:lpstr>
      <vt:lpstr>Teaching The “r” of ramp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unknowing, unthinking, uncaring graduate student learns a lesson about safety</dc:title>
  <dc:creator>Carol Hill</dc:creator>
  <cp:lastModifiedBy>Stuart, Ralph</cp:lastModifiedBy>
  <cp:revision>38</cp:revision>
  <cp:lastPrinted>2018-08-27T13:44:28Z</cp:lastPrinted>
  <dcterms:created xsi:type="dcterms:W3CDTF">2018-06-27T19:29:04Z</dcterms:created>
  <dcterms:modified xsi:type="dcterms:W3CDTF">2018-08-27T13:45:24Z</dcterms:modified>
</cp:coreProperties>
</file>